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F9F3A6D4-FC8D-41CA-BF41-8A27ADF88B21}" type="datetimeFigureOut">
              <a:rPr lang="en-US" smtClean="0"/>
              <a:t>11/4/2020</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689310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F3A6D4-FC8D-41CA-BF41-8A27ADF88B21}"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10332633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F3A6D4-FC8D-41CA-BF41-8A27ADF88B21}"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11142025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F3A6D4-FC8D-41CA-BF41-8A27ADF88B21}"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CB2A00-C30A-48B2-B86F-37CC20801F0F}"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613516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F3A6D4-FC8D-41CA-BF41-8A27ADF88B21}"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14225847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9F3A6D4-FC8D-41CA-BF41-8A27ADF88B21}" type="datetimeFigureOut">
              <a:rPr lang="en-US" smtClean="0"/>
              <a:t>11/4/2020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35052454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9F3A6D4-FC8D-41CA-BF41-8A27ADF88B21}" type="datetimeFigureOut">
              <a:rPr lang="en-US" smtClean="0"/>
              <a:t>11/4/2020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6817679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F3A6D4-FC8D-41CA-BF41-8A27ADF88B21}"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2893604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F3A6D4-FC8D-41CA-BF41-8A27ADF88B21}"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1178481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F3A6D4-FC8D-41CA-BF41-8A27ADF88B21}"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82997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9F3A6D4-FC8D-41CA-BF41-8A27ADF88B21}"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3526402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9F3A6D4-FC8D-41CA-BF41-8A27ADF88B21}"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912789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9F3A6D4-FC8D-41CA-BF41-8A27ADF88B21}" type="datetimeFigureOut">
              <a:rPr lang="en-US" smtClean="0"/>
              <a:t>11/4/2020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4045850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F3A6D4-FC8D-41CA-BF41-8A27ADF88B21}" type="datetimeFigureOut">
              <a:rPr lang="en-US" smtClean="0"/>
              <a:t>11/4/2020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598891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F3A6D4-FC8D-41CA-BF41-8A27ADF88B21}" type="datetimeFigureOut">
              <a:rPr lang="en-US" smtClean="0"/>
              <a:t>11/4/2020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188650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F3A6D4-FC8D-41CA-BF41-8A27ADF88B21}"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252770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F3A6D4-FC8D-41CA-BF41-8A27ADF88B21}"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CB2A00-C30A-48B2-B86F-37CC20801F0F}" type="slidenum">
              <a:rPr lang="en-US" smtClean="0"/>
              <a:t>‹#›</a:t>
            </a:fld>
            <a:endParaRPr lang="en-US"/>
          </a:p>
        </p:txBody>
      </p:sp>
    </p:spTree>
    <p:extLst>
      <p:ext uri="{BB962C8B-B14F-4D97-AF65-F5344CB8AC3E}">
        <p14:creationId xmlns:p14="http://schemas.microsoft.com/office/powerpoint/2010/main" val="949452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9F3A6D4-FC8D-41CA-BF41-8A27ADF88B21}" type="datetimeFigureOut">
              <a:rPr lang="en-US" smtClean="0"/>
              <a:t>11/4/2020</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8CB2A00-C30A-48B2-B86F-37CC20801F0F}" type="slidenum">
              <a:rPr lang="en-US" smtClean="0"/>
              <a:t>‹#›</a:t>
            </a:fld>
            <a:endParaRPr lang="en-US"/>
          </a:p>
        </p:txBody>
      </p:sp>
    </p:spTree>
    <p:extLst>
      <p:ext uri="{BB962C8B-B14F-4D97-AF65-F5344CB8AC3E}">
        <p14:creationId xmlns:p14="http://schemas.microsoft.com/office/powerpoint/2010/main" val="41155371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4D80E-6BF5-459E-9EFF-0959C9D041A3}"/>
              </a:ext>
            </a:extLst>
          </p:cNvPr>
          <p:cNvSpPr>
            <a:spLocks noGrp="1"/>
          </p:cNvSpPr>
          <p:nvPr>
            <p:ph type="ctrTitle"/>
          </p:nvPr>
        </p:nvSpPr>
        <p:spPr/>
        <p:txBody>
          <a:bodyPr/>
          <a:lstStyle/>
          <a:p>
            <a:r>
              <a:rPr lang="fa-IR" dirty="0">
                <a:cs typeface="B Nazanin" panose="00000400000000000000" pitchFamily="2" charset="-78"/>
              </a:rPr>
              <a:t>حل تمرین سری پنجم         </a:t>
            </a:r>
            <a:endParaRPr lang="en-US" dirty="0">
              <a:cs typeface="B Nazanin" panose="00000400000000000000" pitchFamily="2" charset="-78"/>
            </a:endParaRPr>
          </a:p>
        </p:txBody>
      </p:sp>
    </p:spTree>
    <p:extLst>
      <p:ext uri="{BB962C8B-B14F-4D97-AF65-F5344CB8AC3E}">
        <p14:creationId xmlns:p14="http://schemas.microsoft.com/office/powerpoint/2010/main" val="1388215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7470FA0-BDE3-4472-9852-A920E2844745}"/>
              </a:ext>
            </a:extLst>
          </p:cNvPr>
          <p:cNvPicPr>
            <a:picLocks noGrp="1" noChangeAspect="1"/>
          </p:cNvPicPr>
          <p:nvPr>
            <p:ph idx="1"/>
          </p:nvPr>
        </p:nvPicPr>
        <p:blipFill>
          <a:blip r:embed="rId2"/>
          <a:stretch>
            <a:fillRect/>
          </a:stretch>
        </p:blipFill>
        <p:spPr>
          <a:xfrm>
            <a:off x="942975" y="2249487"/>
            <a:ext cx="10104436" cy="4188185"/>
          </a:xfrm>
          <a:prstGeom prst="rect">
            <a:avLst/>
          </a:prstGeom>
        </p:spPr>
      </p:pic>
      <p:sp>
        <p:nvSpPr>
          <p:cNvPr id="6" name="Title 1">
            <a:extLst>
              <a:ext uri="{FF2B5EF4-FFF2-40B4-BE49-F238E27FC236}">
                <a16:creationId xmlns:a16="http://schemas.microsoft.com/office/drawing/2014/main" id="{CECD310A-1CEF-4007-AD53-974B9A3B268E}"/>
              </a:ext>
            </a:extLst>
          </p:cNvPr>
          <p:cNvSpPr>
            <a:spLocks noGrp="1"/>
          </p:cNvSpPr>
          <p:nvPr>
            <p:ph type="title"/>
          </p:nvPr>
        </p:nvSpPr>
        <p:spPr>
          <a:xfrm>
            <a:off x="1141413" y="619125"/>
            <a:ext cx="9906000" cy="1477963"/>
          </a:xfrm>
        </p:spPr>
        <p:txBody>
          <a:bodyPr>
            <a:normAutofit/>
          </a:bodyPr>
          <a:lstStyle/>
          <a:p>
            <a:pPr algn="r" rtl="1"/>
            <a:r>
              <a:rPr lang="fa-IR" sz="1800" b="0" i="0" dirty="0">
                <a:solidFill>
                  <a:srgbClr val="000000"/>
                </a:solidFill>
                <a:effectLst/>
                <a:latin typeface="BNazanin"/>
                <a:cs typeface="B Nazanin" panose="00000400000000000000" pitchFamily="2" charset="-78"/>
              </a:rPr>
              <a:t>سوال 4. فرض کنید در مدار زیر ورودی ها برای مدت طولانی در وضعیت </a:t>
            </a:r>
            <a:r>
              <a:rPr lang="fa-IR" sz="1800" b="0" i="0" dirty="0">
                <a:solidFill>
                  <a:srgbClr val="000000"/>
                </a:solidFill>
                <a:effectLst/>
                <a:latin typeface="Calibri" panose="020F0502020204030204" pitchFamily="34" charset="0"/>
                <a:cs typeface="B Nazanin" panose="00000400000000000000" pitchFamily="2" charset="-78"/>
              </a:rPr>
              <a:t>1</a:t>
            </a:r>
            <a:r>
              <a:rPr lang="fa-IR" sz="1800" b="0" i="0" dirty="0">
                <a:solidFill>
                  <a:srgbClr val="000000"/>
                </a:solidFill>
                <a:effectLst/>
                <a:latin typeface="BNazanin"/>
                <a:cs typeface="B Nazanin" panose="00000400000000000000" pitchFamily="2" charset="-78"/>
              </a:rPr>
              <a:t>بوده اند. در زمان </a:t>
            </a:r>
            <a:r>
              <a:rPr lang="en-US" sz="1800" b="0" i="0" dirty="0">
                <a:solidFill>
                  <a:srgbClr val="000000"/>
                </a:solidFill>
                <a:effectLst/>
                <a:latin typeface="Calibri" panose="020F0502020204030204" pitchFamily="34" charset="0"/>
                <a:cs typeface="B Nazanin" panose="00000400000000000000" pitchFamily="2" charset="-78"/>
              </a:rPr>
              <a:t>t=0</a:t>
            </a:r>
            <a:r>
              <a:rPr lang="fa-IR" sz="1800" b="0" i="0" dirty="0">
                <a:solidFill>
                  <a:srgbClr val="000000"/>
                </a:solidFill>
                <a:effectLst/>
                <a:latin typeface="BNazanin"/>
                <a:cs typeface="B Nazanin" panose="00000400000000000000" pitchFamily="2" charset="-78"/>
              </a:rPr>
              <a:t>ورودی </a:t>
            </a:r>
            <a:r>
              <a:rPr lang="en-US" sz="1800" b="0" i="0" dirty="0">
                <a:solidFill>
                  <a:srgbClr val="000000"/>
                </a:solidFill>
                <a:effectLst/>
                <a:latin typeface="Calibri" panose="020F0502020204030204" pitchFamily="34" charset="0"/>
                <a:cs typeface="B Nazanin" panose="00000400000000000000" pitchFamily="2" charset="-78"/>
              </a:rPr>
              <a:t>x</a:t>
            </a:r>
            <a:r>
              <a:rPr lang="fa-IR" sz="1800" b="0" i="0" dirty="0">
                <a:solidFill>
                  <a:srgbClr val="000000"/>
                </a:solidFill>
                <a:effectLst/>
                <a:latin typeface="Calibri" panose="020F0502020204030204" pitchFamily="34" charset="0"/>
                <a:cs typeface="B Nazanin" panose="00000400000000000000" pitchFamily="2" charset="-78"/>
              </a:rPr>
              <a:t> </a:t>
            </a:r>
            <a:r>
              <a:rPr lang="fa-IR" sz="1800" b="0" i="0" dirty="0">
                <a:solidFill>
                  <a:srgbClr val="000000"/>
                </a:solidFill>
                <a:effectLst/>
                <a:latin typeface="BNazanin"/>
                <a:cs typeface="B Nazanin" panose="00000400000000000000" pitchFamily="2" charset="-78"/>
              </a:rPr>
              <a:t>از</a:t>
            </a:r>
            <a:r>
              <a:rPr lang="fa-IR" sz="1800" b="0" i="0" dirty="0">
                <a:solidFill>
                  <a:srgbClr val="000000"/>
                </a:solidFill>
                <a:effectLst/>
                <a:latin typeface="Calibri" panose="020F0502020204030204" pitchFamily="34" charset="0"/>
                <a:cs typeface="B Nazanin" panose="00000400000000000000" pitchFamily="2" charset="-78"/>
              </a:rPr>
              <a:t>1</a:t>
            </a:r>
            <a:r>
              <a:rPr lang="fa-IR" sz="1800" b="0" i="0" dirty="0">
                <a:solidFill>
                  <a:srgbClr val="000000"/>
                </a:solidFill>
                <a:effectLst/>
                <a:latin typeface="BNazanin"/>
                <a:cs typeface="B Nazanin" panose="00000400000000000000" pitchFamily="2" charset="-78"/>
              </a:rPr>
              <a:t>به </a:t>
            </a:r>
            <a:r>
              <a:rPr lang="fa-IR" sz="1800" b="0" i="0" dirty="0">
                <a:solidFill>
                  <a:srgbClr val="000000"/>
                </a:solidFill>
                <a:effectLst/>
                <a:latin typeface="Calibri" panose="020F0502020204030204" pitchFamily="34" charset="0"/>
                <a:cs typeface="B Nazanin" panose="00000400000000000000" pitchFamily="2" charset="-78"/>
              </a:rPr>
              <a:t>0 </a:t>
            </a:r>
            <a:r>
              <a:rPr lang="fa-IR" sz="1800" b="0" i="0" dirty="0">
                <a:solidFill>
                  <a:srgbClr val="000000"/>
                </a:solidFill>
                <a:effectLst/>
                <a:latin typeface="BNazanin"/>
                <a:cs typeface="B Nazanin" panose="00000400000000000000" pitchFamily="2" charset="-78"/>
              </a:rPr>
              <a:t>تغییر میکند و </a:t>
            </a:r>
            <a:r>
              <a:rPr lang="fa-IR" sz="1800" b="0" i="0" dirty="0">
                <a:solidFill>
                  <a:srgbClr val="000000"/>
                </a:solidFill>
                <a:effectLst/>
                <a:latin typeface="Calibri" panose="020F0502020204030204" pitchFamily="34" charset="0"/>
                <a:cs typeface="B Nazanin" panose="00000400000000000000" pitchFamily="2" charset="-78"/>
              </a:rPr>
              <a:t>2</a:t>
            </a:r>
            <a:r>
              <a:rPr lang="fa-IR" sz="1800" b="0" i="0" dirty="0">
                <a:solidFill>
                  <a:srgbClr val="000000"/>
                </a:solidFill>
                <a:effectLst/>
                <a:latin typeface="BNazanin"/>
                <a:cs typeface="B Nazanin" panose="00000400000000000000" pitchFamily="2" charset="-78"/>
              </a:rPr>
              <a:t>نانوثانیه بعد ورودی </a:t>
            </a:r>
            <a:r>
              <a:rPr lang="en-US" sz="1800" b="0" i="0" dirty="0">
                <a:solidFill>
                  <a:srgbClr val="000000"/>
                </a:solidFill>
                <a:effectLst/>
                <a:latin typeface="Calibri" panose="020F0502020204030204" pitchFamily="34" charset="0"/>
                <a:cs typeface="B Nazanin" panose="00000400000000000000" pitchFamily="2" charset="-78"/>
              </a:rPr>
              <a:t>y</a:t>
            </a:r>
            <a:r>
              <a:rPr lang="fa-IR" sz="1800" b="0" i="0" dirty="0">
                <a:solidFill>
                  <a:srgbClr val="000000"/>
                </a:solidFill>
                <a:effectLst/>
                <a:latin typeface="BNazanin"/>
                <a:cs typeface="B Nazanin" panose="00000400000000000000" pitchFamily="2" charset="-78"/>
              </a:rPr>
              <a:t>نیز از </a:t>
            </a:r>
            <a:r>
              <a:rPr lang="fa-IR" sz="1800" b="0" i="0" dirty="0">
                <a:solidFill>
                  <a:srgbClr val="000000"/>
                </a:solidFill>
                <a:effectLst/>
                <a:latin typeface="Calibri" panose="020F0502020204030204" pitchFamily="34" charset="0"/>
                <a:cs typeface="B Nazanin" panose="00000400000000000000" pitchFamily="2" charset="-78"/>
              </a:rPr>
              <a:t>1</a:t>
            </a:r>
            <a:r>
              <a:rPr lang="fa-IR" sz="1800" b="0" i="0" dirty="0">
                <a:solidFill>
                  <a:srgbClr val="000000"/>
                </a:solidFill>
                <a:effectLst/>
                <a:latin typeface="BNazanin"/>
                <a:cs typeface="B Nazanin" panose="00000400000000000000" pitchFamily="2" charset="-78"/>
              </a:rPr>
              <a:t>به </a:t>
            </a:r>
            <a:r>
              <a:rPr lang="fa-IR" sz="1800" b="0" i="0" dirty="0">
                <a:solidFill>
                  <a:srgbClr val="000000"/>
                </a:solidFill>
                <a:effectLst/>
                <a:latin typeface="Calibri" panose="020F0502020204030204" pitchFamily="34" charset="0"/>
                <a:cs typeface="B Nazanin" panose="00000400000000000000" pitchFamily="2" charset="-78"/>
              </a:rPr>
              <a:t>0</a:t>
            </a:r>
            <a:r>
              <a:rPr lang="fa-IR" sz="1800" b="0" i="0" dirty="0">
                <a:solidFill>
                  <a:srgbClr val="000000"/>
                </a:solidFill>
                <a:effectLst/>
                <a:latin typeface="BNazanin"/>
                <a:cs typeface="B Nazanin" panose="00000400000000000000" pitchFamily="2" charset="-78"/>
              </a:rPr>
              <a:t>میرود. شکل موج خروجی را رسم کنید و تاخیر مدار را بدست آورید.</a:t>
            </a:r>
            <a:r>
              <a:rPr lang="fa-IR" dirty="0">
                <a:cs typeface="B Nazanin" panose="00000400000000000000" pitchFamily="2" charset="-78"/>
              </a:rPr>
              <a:t> </a:t>
            </a:r>
            <a:endParaRPr lang="en-US" dirty="0">
              <a:cs typeface="B Nazanin" panose="00000400000000000000" pitchFamily="2" charset="-78"/>
            </a:endParaRPr>
          </a:p>
        </p:txBody>
      </p:sp>
    </p:spTree>
    <p:extLst>
      <p:ext uri="{BB962C8B-B14F-4D97-AF65-F5344CB8AC3E}">
        <p14:creationId xmlns:p14="http://schemas.microsoft.com/office/powerpoint/2010/main" val="20198605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09D20-EDFA-40FB-9DC6-313E8C6AFBC7}"/>
              </a:ext>
            </a:extLst>
          </p:cNvPr>
          <p:cNvSpPr>
            <a:spLocks noGrp="1"/>
          </p:cNvSpPr>
          <p:nvPr>
            <p:ph type="title"/>
          </p:nvPr>
        </p:nvSpPr>
        <p:spPr>
          <a:xfrm>
            <a:off x="1141412" y="980468"/>
            <a:ext cx="9905998" cy="1076932"/>
          </a:xfrm>
        </p:spPr>
        <p:txBody>
          <a:bodyPr>
            <a:noAutofit/>
          </a:bodyPr>
          <a:lstStyle/>
          <a:p>
            <a:pPr algn="r" rtl="1"/>
            <a:r>
              <a:rPr lang="fa-IR" sz="2000" b="0" i="0" dirty="0">
                <a:solidFill>
                  <a:srgbClr val="000000"/>
                </a:solidFill>
                <a:effectLst/>
                <a:latin typeface="BNazanin"/>
                <a:cs typeface="B Nazanin" panose="00000400000000000000" pitchFamily="2" charset="-78"/>
              </a:rPr>
              <a:t>5. در مدار شکل زیر تاخیر گیتهای </a:t>
            </a:r>
            <a:r>
              <a:rPr lang="fa-IR" sz="2000" b="0" i="0" dirty="0">
                <a:solidFill>
                  <a:srgbClr val="000000"/>
                </a:solidFill>
                <a:effectLst/>
                <a:latin typeface="Calibri" panose="020F0502020204030204" pitchFamily="34" charset="0"/>
                <a:cs typeface="B Nazanin" panose="00000400000000000000" pitchFamily="2" charset="-78"/>
              </a:rPr>
              <a:t>1</a:t>
            </a:r>
            <a:r>
              <a:rPr lang="fa-IR" sz="2000" b="0" i="0" dirty="0">
                <a:solidFill>
                  <a:srgbClr val="000000"/>
                </a:solidFill>
                <a:effectLst/>
                <a:latin typeface="BNazanin"/>
                <a:cs typeface="B Nazanin" panose="00000400000000000000" pitchFamily="2" charset="-78"/>
              </a:rPr>
              <a:t>و </a:t>
            </a:r>
            <a:r>
              <a:rPr lang="fa-IR" sz="2000" b="0" i="0" dirty="0">
                <a:solidFill>
                  <a:srgbClr val="000000"/>
                </a:solidFill>
                <a:effectLst/>
                <a:latin typeface="Calibri" panose="020F0502020204030204" pitchFamily="34" charset="0"/>
                <a:cs typeface="B Nazanin" panose="00000400000000000000" pitchFamily="2" charset="-78"/>
              </a:rPr>
              <a:t>2</a:t>
            </a:r>
            <a:r>
              <a:rPr lang="fa-IR" sz="2000" b="0" i="0" dirty="0">
                <a:solidFill>
                  <a:srgbClr val="000000"/>
                </a:solidFill>
                <a:effectLst/>
                <a:latin typeface="BNazanin"/>
                <a:cs typeface="B Nazanin" panose="00000400000000000000" pitchFamily="2" charset="-78"/>
              </a:rPr>
              <a:t>و </a:t>
            </a:r>
            <a:r>
              <a:rPr lang="fa-IR" sz="2000" b="0" i="0" dirty="0">
                <a:solidFill>
                  <a:srgbClr val="000000"/>
                </a:solidFill>
                <a:effectLst/>
                <a:latin typeface="Calibri" panose="020F0502020204030204" pitchFamily="34" charset="0"/>
                <a:cs typeface="B Nazanin" panose="00000400000000000000" pitchFamily="2" charset="-78"/>
              </a:rPr>
              <a:t>3</a:t>
            </a:r>
            <a:r>
              <a:rPr lang="fa-IR" sz="2000" b="0" i="0" dirty="0">
                <a:solidFill>
                  <a:srgbClr val="000000"/>
                </a:solidFill>
                <a:effectLst/>
                <a:latin typeface="BNazanin"/>
                <a:cs typeface="B Nazanin" panose="00000400000000000000" pitchFamily="2" charset="-78"/>
              </a:rPr>
              <a:t>به ترتیب 3</a:t>
            </a:r>
            <a:r>
              <a:rPr lang="fa-IR" sz="2000" b="0" i="0" dirty="0">
                <a:solidFill>
                  <a:srgbClr val="000000"/>
                </a:solidFill>
                <a:effectLst/>
                <a:latin typeface="CambriaMath"/>
                <a:cs typeface="B Nazanin" panose="00000400000000000000" pitchFamily="2" charset="-78"/>
              </a:rPr>
              <a:t>𝑡, 2𝑡, 1𝑡</a:t>
            </a:r>
            <a:r>
              <a:rPr lang="fa-IR" sz="2000" b="0" i="0" dirty="0">
                <a:solidFill>
                  <a:srgbClr val="000000"/>
                </a:solidFill>
                <a:effectLst/>
                <a:latin typeface="BNazanin"/>
                <a:cs typeface="B Nazanin" panose="00000400000000000000" pitchFamily="2" charset="-78"/>
              </a:rPr>
              <a:t>میباشد، </a:t>
            </a:r>
            <a:r>
              <a:rPr lang="en-US" sz="2000" dirty="0">
                <a:solidFill>
                  <a:srgbClr val="000000"/>
                </a:solidFill>
                <a:latin typeface="BNazanin"/>
                <a:cs typeface="B Nazanin" panose="00000400000000000000" pitchFamily="2" charset="-78"/>
              </a:rPr>
              <a:t>1</a:t>
            </a:r>
            <a:r>
              <a:rPr lang="fa-IR" sz="2000" b="0" i="0" dirty="0">
                <a:solidFill>
                  <a:srgbClr val="000000"/>
                </a:solidFill>
                <a:effectLst/>
                <a:latin typeface="CambriaMath"/>
                <a:cs typeface="B Nazanin" panose="00000400000000000000" pitchFamily="2" charset="-78"/>
              </a:rPr>
              <a:t> 𝑡 ∆ &gt; </a:t>
            </a:r>
            <a:r>
              <a:rPr lang="en-US" sz="2000" b="0" i="0" dirty="0">
                <a:solidFill>
                  <a:srgbClr val="000000"/>
                </a:solidFill>
                <a:effectLst/>
                <a:latin typeface="CambriaMath"/>
                <a:cs typeface="B Nazanin" panose="00000400000000000000" pitchFamily="2" charset="-78"/>
              </a:rPr>
              <a:t>2</a:t>
            </a:r>
            <a:r>
              <a:rPr lang="fa-IR" sz="2000" b="0" i="0" dirty="0">
                <a:solidFill>
                  <a:srgbClr val="000000"/>
                </a:solidFill>
                <a:effectLst/>
                <a:latin typeface="CambriaMath"/>
                <a:cs typeface="B Nazanin" panose="00000400000000000000" pitchFamily="2" charset="-78"/>
              </a:rPr>
              <a:t>𝑡 ∆ &gt; </a:t>
            </a:r>
            <a:r>
              <a:rPr lang="en-US" sz="2000" b="0" i="0" dirty="0">
                <a:solidFill>
                  <a:srgbClr val="000000"/>
                </a:solidFill>
                <a:effectLst/>
                <a:latin typeface="CambriaMath"/>
                <a:cs typeface="B Nazanin" panose="00000400000000000000" pitchFamily="2" charset="-78"/>
              </a:rPr>
              <a:t>3</a:t>
            </a:r>
            <a:r>
              <a:rPr lang="fa-IR" sz="2000" b="0" i="0" dirty="0">
                <a:solidFill>
                  <a:srgbClr val="000000"/>
                </a:solidFill>
                <a:effectLst/>
                <a:latin typeface="CambriaMath"/>
                <a:cs typeface="B Nazanin" panose="00000400000000000000" pitchFamily="2" charset="-78"/>
              </a:rPr>
              <a:t>𝑡 ∆</a:t>
            </a:r>
            <a:r>
              <a:rPr lang="fa-IR" sz="2000" dirty="0">
                <a:solidFill>
                  <a:srgbClr val="000000"/>
                </a:solidFill>
                <a:latin typeface="CambriaMath"/>
                <a:cs typeface="B Nazanin" panose="00000400000000000000" pitchFamily="2" charset="-78"/>
              </a:rPr>
              <a:t> </a:t>
            </a:r>
            <a:r>
              <a:rPr lang="fa-IR" sz="2000" b="0" i="0" dirty="0">
                <a:solidFill>
                  <a:srgbClr val="000000"/>
                </a:solidFill>
                <a:effectLst/>
                <a:latin typeface="BNazanin"/>
                <a:cs typeface="B Nazanin" panose="00000400000000000000" pitchFamily="2" charset="-78"/>
              </a:rPr>
              <a:t>و </a:t>
            </a:r>
            <a:r>
              <a:rPr lang="en-US" sz="2000" b="0" i="0" dirty="0">
                <a:solidFill>
                  <a:srgbClr val="000000"/>
                </a:solidFill>
                <a:effectLst/>
                <a:latin typeface="BNazanin"/>
                <a:cs typeface="B Nazanin" panose="00000400000000000000" pitchFamily="2" charset="-78"/>
              </a:rPr>
              <a:t>1</a:t>
            </a:r>
            <a:r>
              <a:rPr lang="fa-IR" sz="2000" b="0" i="0" dirty="0">
                <a:solidFill>
                  <a:srgbClr val="000000"/>
                </a:solidFill>
                <a:effectLst/>
                <a:latin typeface="CambriaMath"/>
                <a:cs typeface="B Nazanin" panose="00000400000000000000" pitchFamily="2" charset="-78"/>
              </a:rPr>
              <a:t>𝑡∆= 2 𝑡 ∆2 </a:t>
            </a:r>
            <a:r>
              <a:rPr lang="fa-IR" sz="2000" b="0" i="0" dirty="0">
                <a:solidFill>
                  <a:srgbClr val="000000"/>
                </a:solidFill>
                <a:effectLst/>
                <a:latin typeface="BNazanin"/>
                <a:cs typeface="B Nazanin" panose="00000400000000000000" pitchFamily="2" charset="-78"/>
              </a:rPr>
              <a:t>است. مقدار ورودی </a:t>
            </a:r>
            <a:r>
              <a:rPr lang="en-US" sz="2000" b="0" i="0" dirty="0">
                <a:solidFill>
                  <a:srgbClr val="000000"/>
                </a:solidFill>
                <a:effectLst/>
                <a:latin typeface="Calibri" panose="020F0502020204030204" pitchFamily="34" charset="0"/>
                <a:cs typeface="B Nazanin" panose="00000400000000000000" pitchFamily="2" charset="-78"/>
              </a:rPr>
              <a:t>z</a:t>
            </a:r>
            <a:r>
              <a:rPr lang="fa-IR" sz="2000" b="0" i="0" dirty="0">
                <a:solidFill>
                  <a:srgbClr val="000000"/>
                </a:solidFill>
                <a:effectLst/>
                <a:latin typeface="BNazanin"/>
                <a:cs typeface="B Nazanin" panose="00000400000000000000" pitchFamily="2" charset="-78"/>
              </a:rPr>
              <a:t>همیشه </a:t>
            </a:r>
            <a:r>
              <a:rPr lang="fa-IR" sz="2000" b="0" i="0" dirty="0">
                <a:solidFill>
                  <a:srgbClr val="000000"/>
                </a:solidFill>
                <a:effectLst/>
                <a:latin typeface="Calibri" panose="020F0502020204030204" pitchFamily="34" charset="0"/>
                <a:cs typeface="B Nazanin" panose="00000400000000000000" pitchFamily="2" charset="-78"/>
              </a:rPr>
              <a:t>1</a:t>
            </a:r>
            <a:r>
              <a:rPr lang="fa-IR" sz="2000" b="0" i="0" dirty="0">
                <a:solidFill>
                  <a:srgbClr val="000000"/>
                </a:solidFill>
                <a:effectLst/>
                <a:latin typeface="BNazanin"/>
                <a:cs typeface="B Nazanin" panose="00000400000000000000" pitchFamily="2" charset="-78"/>
              </a:rPr>
              <a:t>است و مقدار ورودی </a:t>
            </a:r>
            <a:r>
              <a:rPr lang="en-US" sz="2000" b="0" i="0" dirty="0">
                <a:solidFill>
                  <a:srgbClr val="000000"/>
                </a:solidFill>
                <a:effectLst/>
                <a:latin typeface="Calibri" panose="020F0502020204030204" pitchFamily="34" charset="0"/>
                <a:cs typeface="B Nazanin" panose="00000400000000000000" pitchFamily="2" charset="-78"/>
              </a:rPr>
              <a:t>y</a:t>
            </a:r>
            <a:r>
              <a:rPr lang="fa-IR" sz="2000" b="0" i="0" dirty="0">
                <a:solidFill>
                  <a:srgbClr val="000000"/>
                </a:solidFill>
                <a:effectLst/>
                <a:latin typeface="BNazanin"/>
                <a:cs typeface="B Nazanin" panose="00000400000000000000" pitchFamily="2" charset="-78"/>
              </a:rPr>
              <a:t>در زمان 1</a:t>
            </a:r>
            <a:r>
              <a:rPr lang="fa-IR" sz="2000" b="0" i="0" dirty="0">
                <a:solidFill>
                  <a:srgbClr val="000000"/>
                </a:solidFill>
                <a:effectLst/>
                <a:latin typeface="CambriaMath"/>
                <a:cs typeface="B Nazanin" panose="00000400000000000000" pitchFamily="2" charset="-78"/>
              </a:rPr>
              <a:t>𝑡</a:t>
            </a:r>
            <a:r>
              <a:rPr lang="fa-IR" sz="2000" b="0" i="0" dirty="0">
                <a:solidFill>
                  <a:srgbClr val="000000"/>
                </a:solidFill>
                <a:effectLst/>
                <a:latin typeface="BNazanin"/>
                <a:cs typeface="B Nazanin" panose="00000400000000000000" pitchFamily="2" charset="-78"/>
              </a:rPr>
              <a:t>برابر </a:t>
            </a:r>
            <a:r>
              <a:rPr lang="fa-IR" sz="2000" b="0" i="0" dirty="0">
                <a:solidFill>
                  <a:srgbClr val="000000"/>
                </a:solidFill>
                <a:effectLst/>
                <a:latin typeface="Calibri" panose="020F0502020204030204" pitchFamily="34" charset="0"/>
                <a:cs typeface="B Nazanin" panose="00000400000000000000" pitchFamily="2" charset="-78"/>
              </a:rPr>
              <a:t>1 </a:t>
            </a:r>
            <a:r>
              <a:rPr lang="fa-IR" sz="2000" b="0" i="0" dirty="0">
                <a:solidFill>
                  <a:srgbClr val="000000"/>
                </a:solidFill>
                <a:effectLst/>
                <a:latin typeface="BNazanin"/>
                <a:cs typeface="B Nazanin" panose="00000400000000000000" pitchFamily="2" charset="-78"/>
              </a:rPr>
              <a:t>می گردد. حال اگر ورودی </a:t>
            </a:r>
            <a:r>
              <a:rPr lang="en-US" sz="2000" b="0" i="0" dirty="0">
                <a:solidFill>
                  <a:srgbClr val="000000"/>
                </a:solidFill>
                <a:effectLst/>
                <a:latin typeface="Calibri" panose="020F0502020204030204" pitchFamily="34" charset="0"/>
                <a:cs typeface="B Nazanin" panose="00000400000000000000" pitchFamily="2" charset="-78"/>
              </a:rPr>
              <a:t>x</a:t>
            </a:r>
            <a:r>
              <a:rPr lang="fa-IR" sz="2000" b="0" i="0" dirty="0">
                <a:solidFill>
                  <a:srgbClr val="000000"/>
                </a:solidFill>
                <a:effectLst/>
                <a:latin typeface="BNazanin"/>
                <a:cs typeface="B Nazanin" panose="00000400000000000000" pitchFamily="2" charset="-78"/>
              </a:rPr>
              <a:t>در زمان </a:t>
            </a:r>
            <a:r>
              <a:rPr lang="fa-IR" sz="2000" b="0" i="0" dirty="0">
                <a:solidFill>
                  <a:srgbClr val="000000"/>
                </a:solidFill>
                <a:effectLst/>
                <a:latin typeface="CambriaMath"/>
                <a:cs typeface="B Nazanin" panose="00000400000000000000" pitchFamily="2" charset="-78"/>
              </a:rPr>
              <a:t>(2𝑡 &gt; 1𝑡) ب</a:t>
            </a:r>
            <a:r>
              <a:rPr lang="fa-IR" sz="2000" b="0" i="0" dirty="0">
                <a:solidFill>
                  <a:srgbClr val="000000"/>
                </a:solidFill>
                <a:effectLst/>
                <a:latin typeface="BNazanin"/>
                <a:cs typeface="B Nazanin" panose="00000400000000000000" pitchFamily="2" charset="-78"/>
              </a:rPr>
              <a:t>رابر </a:t>
            </a:r>
            <a:r>
              <a:rPr lang="fa-IR" sz="2000" b="0" i="0" dirty="0">
                <a:solidFill>
                  <a:srgbClr val="000000"/>
                </a:solidFill>
                <a:effectLst/>
                <a:latin typeface="Calibri" panose="020F0502020204030204" pitchFamily="34" charset="0"/>
                <a:cs typeface="B Nazanin" panose="00000400000000000000" pitchFamily="2" charset="-78"/>
              </a:rPr>
              <a:t>1</a:t>
            </a:r>
            <a:r>
              <a:rPr lang="fa-IR" sz="2000" b="0" i="0" dirty="0">
                <a:solidFill>
                  <a:srgbClr val="000000"/>
                </a:solidFill>
                <a:effectLst/>
                <a:latin typeface="BNazanin"/>
                <a:cs typeface="B Nazanin" panose="00000400000000000000" pitchFamily="2" charset="-78"/>
              </a:rPr>
              <a:t>شود، دیاگرام زمانی بیانگر وضعیت خروجی  </a:t>
            </a:r>
            <a:r>
              <a:rPr lang="en-US" sz="2000" b="0" i="0" dirty="0">
                <a:solidFill>
                  <a:srgbClr val="000000"/>
                </a:solidFill>
                <a:effectLst/>
                <a:latin typeface="Calibri" panose="020F0502020204030204" pitchFamily="34" charset="0"/>
                <a:cs typeface="B Nazanin" panose="00000400000000000000" pitchFamily="2" charset="-78"/>
              </a:rPr>
              <a:t>f</a:t>
            </a:r>
            <a:r>
              <a:rPr lang="fa-IR" sz="2000" b="0" i="0" dirty="0">
                <a:solidFill>
                  <a:srgbClr val="000000"/>
                </a:solidFill>
                <a:effectLst/>
                <a:latin typeface="BNazanin"/>
                <a:cs typeface="B Nazanin" panose="00000400000000000000" pitchFamily="2" charset="-78"/>
              </a:rPr>
              <a:t>را رسم کنید</a:t>
            </a:r>
            <a:r>
              <a:rPr lang="fa-IR" sz="4000" dirty="0">
                <a:cs typeface="B Nazanin" panose="00000400000000000000" pitchFamily="2" charset="-78"/>
              </a:rPr>
              <a:t> </a:t>
            </a:r>
            <a:br>
              <a:rPr lang="fa-IR" sz="4000" dirty="0">
                <a:cs typeface="B Nazanin" panose="00000400000000000000" pitchFamily="2" charset="-78"/>
              </a:rPr>
            </a:br>
            <a:endParaRPr lang="en-US" sz="4000" dirty="0">
              <a:cs typeface="B Nazanin" panose="00000400000000000000" pitchFamily="2" charset="-78"/>
            </a:endParaRPr>
          </a:p>
        </p:txBody>
      </p:sp>
      <p:sp>
        <p:nvSpPr>
          <p:cNvPr id="3" name="Content Placeholder 2">
            <a:extLst>
              <a:ext uri="{FF2B5EF4-FFF2-40B4-BE49-F238E27FC236}">
                <a16:creationId xmlns:a16="http://schemas.microsoft.com/office/drawing/2014/main" id="{6D8BE2CA-5BC5-4FFB-93B7-CBBD1CFF6526}"/>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CF9EB291-E0C0-46A7-B138-F61DC7080392}"/>
              </a:ext>
            </a:extLst>
          </p:cNvPr>
          <p:cNvPicPr>
            <a:picLocks noChangeAspect="1"/>
          </p:cNvPicPr>
          <p:nvPr/>
        </p:nvPicPr>
        <p:blipFill>
          <a:blip r:embed="rId2"/>
          <a:stretch>
            <a:fillRect/>
          </a:stretch>
        </p:blipFill>
        <p:spPr>
          <a:xfrm>
            <a:off x="443497" y="3086100"/>
            <a:ext cx="3769756" cy="1868488"/>
          </a:xfrm>
          <a:prstGeom prst="rect">
            <a:avLst/>
          </a:prstGeom>
        </p:spPr>
      </p:pic>
      <p:pic>
        <p:nvPicPr>
          <p:cNvPr id="7" name="Picture 6">
            <a:extLst>
              <a:ext uri="{FF2B5EF4-FFF2-40B4-BE49-F238E27FC236}">
                <a16:creationId xmlns:a16="http://schemas.microsoft.com/office/drawing/2014/main" id="{11B4F857-E707-480A-82BE-A8D28C6CDF58}"/>
              </a:ext>
            </a:extLst>
          </p:cNvPr>
          <p:cNvPicPr>
            <a:picLocks noChangeAspect="1"/>
          </p:cNvPicPr>
          <p:nvPr/>
        </p:nvPicPr>
        <p:blipFill>
          <a:blip r:embed="rId3"/>
          <a:stretch>
            <a:fillRect/>
          </a:stretch>
        </p:blipFill>
        <p:spPr>
          <a:xfrm>
            <a:off x="4488938" y="1815185"/>
            <a:ext cx="6979622" cy="4676102"/>
          </a:xfrm>
          <a:prstGeom prst="rect">
            <a:avLst/>
          </a:prstGeom>
        </p:spPr>
      </p:pic>
    </p:spTree>
    <p:extLst>
      <p:ext uri="{BB962C8B-B14F-4D97-AF65-F5344CB8AC3E}">
        <p14:creationId xmlns:p14="http://schemas.microsoft.com/office/powerpoint/2010/main" val="1676826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9BCA-B987-459F-9EFB-425059DFC7B1}"/>
              </a:ext>
            </a:extLst>
          </p:cNvPr>
          <p:cNvSpPr>
            <a:spLocks noGrp="1"/>
          </p:cNvSpPr>
          <p:nvPr>
            <p:ph type="title"/>
          </p:nvPr>
        </p:nvSpPr>
        <p:spPr>
          <a:xfrm>
            <a:off x="1141412" y="199418"/>
            <a:ext cx="9905998" cy="1478570"/>
          </a:xfrm>
        </p:spPr>
        <p:txBody>
          <a:bodyPr>
            <a:normAutofit/>
          </a:bodyPr>
          <a:lstStyle/>
          <a:p>
            <a:pPr algn="r"/>
            <a:r>
              <a:rPr lang="fa-IR" sz="4000" dirty="0">
                <a:cs typeface="B Nazanin" panose="00000400000000000000" pitchFamily="2" charset="-78"/>
              </a:rPr>
              <a:t>روش کوئین مک کلاسکی</a:t>
            </a:r>
            <a:endParaRPr lang="en-US" sz="4000" dirty="0">
              <a:cs typeface="B Nazanin" panose="00000400000000000000" pitchFamily="2" charset="-78"/>
            </a:endParaRPr>
          </a:p>
        </p:txBody>
      </p:sp>
      <p:sp>
        <p:nvSpPr>
          <p:cNvPr id="3" name="Content Placeholder 2">
            <a:extLst>
              <a:ext uri="{FF2B5EF4-FFF2-40B4-BE49-F238E27FC236}">
                <a16:creationId xmlns:a16="http://schemas.microsoft.com/office/drawing/2014/main" id="{6AE99E8D-12CF-413F-83F7-9156A1DE6EEE}"/>
              </a:ext>
            </a:extLst>
          </p:cNvPr>
          <p:cNvSpPr>
            <a:spLocks noGrp="1"/>
          </p:cNvSpPr>
          <p:nvPr>
            <p:ph idx="1"/>
          </p:nvPr>
        </p:nvSpPr>
        <p:spPr/>
        <p:txBody>
          <a:bodyPr/>
          <a:lstStyle/>
          <a:p>
            <a:pPr marL="0" indent="0" algn="r" rtl="1">
              <a:buNone/>
            </a:pPr>
            <a:r>
              <a:rPr lang="fa-IR" dirty="0">
                <a:cs typeface="B Nazanin" panose="00000400000000000000" pitchFamily="2" charset="-78"/>
              </a:rPr>
              <a:t>روش کوئین مک کلاسکی یک روش جدولی برای ساده سازی توابع بولی است. </a:t>
            </a:r>
          </a:p>
          <a:p>
            <a:pPr marL="0" indent="0" algn="r" rtl="1">
              <a:buNone/>
            </a:pPr>
            <a:r>
              <a:rPr lang="fa-IR" dirty="0">
                <a:cs typeface="B Nazanin" panose="00000400000000000000" pitchFamily="2" charset="-78"/>
              </a:rPr>
              <a:t>مزیت های روش نسبت به جدول کارنو:</a:t>
            </a:r>
          </a:p>
          <a:p>
            <a:pPr marL="0" indent="0" algn="r" rtl="1">
              <a:buNone/>
            </a:pPr>
            <a:r>
              <a:rPr lang="fa-IR" dirty="0">
                <a:cs typeface="B Nazanin" panose="00000400000000000000" pitchFamily="2" charset="-78"/>
              </a:rPr>
              <a:t>1-سرراست بودن</a:t>
            </a:r>
          </a:p>
          <a:p>
            <a:pPr marL="0" indent="0" algn="r" rtl="1">
              <a:buNone/>
            </a:pPr>
            <a:r>
              <a:rPr lang="fa-IR" dirty="0">
                <a:cs typeface="B Nazanin" panose="00000400000000000000" pitchFamily="2" charset="-78"/>
              </a:rPr>
              <a:t>2-تعداد متغییر بالا</a:t>
            </a:r>
            <a:endParaRPr lang="en-US" dirty="0">
              <a:cs typeface="B Nazanin" panose="00000400000000000000" pitchFamily="2" charset="-78"/>
            </a:endParaRPr>
          </a:p>
        </p:txBody>
      </p:sp>
    </p:spTree>
    <p:extLst>
      <p:ext uri="{BB962C8B-B14F-4D97-AF65-F5344CB8AC3E}">
        <p14:creationId xmlns:p14="http://schemas.microsoft.com/office/powerpoint/2010/main" val="1435652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D25DE-499D-49AD-87AF-41E642BFF723}"/>
              </a:ext>
            </a:extLst>
          </p:cNvPr>
          <p:cNvSpPr>
            <a:spLocks noGrp="1"/>
          </p:cNvSpPr>
          <p:nvPr>
            <p:ph type="title"/>
          </p:nvPr>
        </p:nvSpPr>
        <p:spPr/>
        <p:txBody>
          <a:bodyPr>
            <a:normAutofit/>
          </a:bodyPr>
          <a:lstStyle/>
          <a:p>
            <a:pPr algn="r" rtl="1"/>
            <a:r>
              <a:rPr lang="fa-IR" sz="2800" dirty="0">
                <a:cs typeface="B Nazanin" panose="00000400000000000000" pitchFamily="2" charset="-78"/>
              </a:rPr>
              <a:t>مثال :تابع داده شده را ساده کنید.</a:t>
            </a:r>
            <a:br>
              <a:rPr lang="fa-IR" sz="2800" dirty="0">
                <a:cs typeface="B Nazanin" panose="00000400000000000000" pitchFamily="2" charset="-78"/>
              </a:rPr>
            </a:br>
            <a:r>
              <a:rPr lang="en-US" sz="2800" dirty="0">
                <a:cs typeface="B Nazanin" panose="00000400000000000000" pitchFamily="2" charset="-78"/>
              </a:rPr>
              <a:t>f(</a:t>
            </a:r>
            <a:r>
              <a:rPr lang="en-US" sz="2800" dirty="0" err="1">
                <a:cs typeface="B Nazanin" panose="00000400000000000000" pitchFamily="2" charset="-78"/>
              </a:rPr>
              <a:t>a,b,c,d</a:t>
            </a:r>
            <a:r>
              <a:rPr lang="en-US" sz="2800" dirty="0">
                <a:cs typeface="B Nazanin" panose="00000400000000000000" pitchFamily="2" charset="-78"/>
              </a:rPr>
              <a:t>)=∑(2,4,6,8,9,10,12,13,15)</a:t>
            </a:r>
          </a:p>
        </p:txBody>
      </p:sp>
      <p:sp>
        <p:nvSpPr>
          <p:cNvPr id="3" name="Content Placeholder 2">
            <a:extLst>
              <a:ext uri="{FF2B5EF4-FFF2-40B4-BE49-F238E27FC236}">
                <a16:creationId xmlns:a16="http://schemas.microsoft.com/office/drawing/2014/main" id="{091033C6-4BA7-43C2-8D92-17ECCA8718C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BA8C6649-170E-4986-850C-F10050942E17}"/>
              </a:ext>
            </a:extLst>
          </p:cNvPr>
          <p:cNvPicPr>
            <a:picLocks noChangeAspect="1"/>
          </p:cNvPicPr>
          <p:nvPr/>
        </p:nvPicPr>
        <p:blipFill>
          <a:blip r:embed="rId2"/>
          <a:stretch>
            <a:fillRect/>
          </a:stretch>
        </p:blipFill>
        <p:spPr>
          <a:xfrm>
            <a:off x="1141412" y="2249487"/>
            <a:ext cx="3724275" cy="3533775"/>
          </a:xfrm>
          <a:prstGeom prst="rect">
            <a:avLst/>
          </a:prstGeom>
        </p:spPr>
      </p:pic>
      <p:pic>
        <p:nvPicPr>
          <p:cNvPr id="7" name="Picture 6">
            <a:extLst>
              <a:ext uri="{FF2B5EF4-FFF2-40B4-BE49-F238E27FC236}">
                <a16:creationId xmlns:a16="http://schemas.microsoft.com/office/drawing/2014/main" id="{3B9306E6-9B2A-4519-91EB-2F6176C7B486}"/>
              </a:ext>
            </a:extLst>
          </p:cNvPr>
          <p:cNvPicPr>
            <a:picLocks noChangeAspect="1"/>
          </p:cNvPicPr>
          <p:nvPr/>
        </p:nvPicPr>
        <p:blipFill>
          <a:blip r:embed="rId3"/>
          <a:stretch>
            <a:fillRect/>
          </a:stretch>
        </p:blipFill>
        <p:spPr>
          <a:xfrm>
            <a:off x="5732696" y="3028950"/>
            <a:ext cx="4944829" cy="1552575"/>
          </a:xfrm>
          <a:prstGeom prst="rect">
            <a:avLst/>
          </a:prstGeom>
        </p:spPr>
      </p:pic>
    </p:spTree>
    <p:extLst>
      <p:ext uri="{BB962C8B-B14F-4D97-AF65-F5344CB8AC3E}">
        <p14:creationId xmlns:p14="http://schemas.microsoft.com/office/powerpoint/2010/main" val="2376756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F26CA-7F5C-4372-8126-399BD845AE45}"/>
              </a:ext>
            </a:extLst>
          </p:cNvPr>
          <p:cNvSpPr>
            <a:spLocks noGrp="1"/>
          </p:cNvSpPr>
          <p:nvPr>
            <p:ph type="title"/>
          </p:nvPr>
        </p:nvSpPr>
        <p:spPr/>
        <p:txBody>
          <a:bodyPr/>
          <a:lstStyle/>
          <a:p>
            <a:pPr algn="r" rtl="1"/>
            <a:r>
              <a:rPr lang="fa-IR" dirty="0">
                <a:cs typeface="B Nazanin" panose="00000400000000000000" pitchFamily="2" charset="-78"/>
              </a:rPr>
              <a:t>مرحله اول:</a:t>
            </a:r>
            <a:endParaRPr lang="en-US" dirty="0">
              <a:cs typeface="B Nazanin" panose="00000400000000000000" pitchFamily="2" charset="-78"/>
            </a:endParaRPr>
          </a:p>
        </p:txBody>
      </p:sp>
      <p:sp>
        <p:nvSpPr>
          <p:cNvPr id="3" name="Content Placeholder 2">
            <a:extLst>
              <a:ext uri="{FF2B5EF4-FFF2-40B4-BE49-F238E27FC236}">
                <a16:creationId xmlns:a16="http://schemas.microsoft.com/office/drawing/2014/main" id="{941595EE-25BE-41E5-A838-068F3F9CD94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B7EAA491-3967-4773-866F-1B3CC07E3D24}"/>
              </a:ext>
            </a:extLst>
          </p:cNvPr>
          <p:cNvPicPr>
            <a:picLocks noChangeAspect="1"/>
          </p:cNvPicPr>
          <p:nvPr/>
        </p:nvPicPr>
        <p:blipFill>
          <a:blip r:embed="rId2"/>
          <a:stretch>
            <a:fillRect/>
          </a:stretch>
        </p:blipFill>
        <p:spPr>
          <a:xfrm>
            <a:off x="1141412" y="618518"/>
            <a:ext cx="6348412" cy="5804857"/>
          </a:xfrm>
          <a:prstGeom prst="rect">
            <a:avLst/>
          </a:prstGeom>
        </p:spPr>
      </p:pic>
    </p:spTree>
    <p:extLst>
      <p:ext uri="{BB962C8B-B14F-4D97-AF65-F5344CB8AC3E}">
        <p14:creationId xmlns:p14="http://schemas.microsoft.com/office/powerpoint/2010/main" val="33967992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4CCBF-AB07-48A7-A0BC-98978F4CFF20}"/>
              </a:ext>
            </a:extLst>
          </p:cNvPr>
          <p:cNvSpPr>
            <a:spLocks noGrp="1"/>
          </p:cNvSpPr>
          <p:nvPr>
            <p:ph type="title"/>
          </p:nvPr>
        </p:nvSpPr>
        <p:spPr>
          <a:xfrm>
            <a:off x="1141413" y="200025"/>
            <a:ext cx="9905998" cy="1478570"/>
          </a:xfrm>
        </p:spPr>
        <p:txBody>
          <a:bodyPr/>
          <a:lstStyle/>
          <a:p>
            <a:pPr algn="r" rtl="1"/>
            <a:r>
              <a:rPr lang="fa-IR" dirty="0">
                <a:cs typeface="B Nazanin" panose="00000400000000000000" pitchFamily="2" charset="-78"/>
              </a:rPr>
              <a:t>مرحله دوم:</a:t>
            </a:r>
            <a:endParaRPr lang="en-US" dirty="0">
              <a:cs typeface="B Nazanin" panose="00000400000000000000" pitchFamily="2" charset="-78"/>
            </a:endParaRPr>
          </a:p>
        </p:txBody>
      </p:sp>
      <p:sp>
        <p:nvSpPr>
          <p:cNvPr id="3" name="Content Placeholder 2">
            <a:extLst>
              <a:ext uri="{FF2B5EF4-FFF2-40B4-BE49-F238E27FC236}">
                <a16:creationId xmlns:a16="http://schemas.microsoft.com/office/drawing/2014/main" id="{8C721BEB-EFE6-44B3-B324-F378B1F15C2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4E9BF227-3BD6-48EA-9DE2-F8F2A72AF8D3}"/>
              </a:ext>
            </a:extLst>
          </p:cNvPr>
          <p:cNvPicPr>
            <a:picLocks noChangeAspect="1"/>
          </p:cNvPicPr>
          <p:nvPr/>
        </p:nvPicPr>
        <p:blipFill>
          <a:blip r:embed="rId2"/>
          <a:stretch>
            <a:fillRect/>
          </a:stretch>
        </p:blipFill>
        <p:spPr>
          <a:xfrm>
            <a:off x="1009650" y="1419225"/>
            <a:ext cx="9848850" cy="5238750"/>
          </a:xfrm>
          <a:prstGeom prst="rect">
            <a:avLst/>
          </a:prstGeom>
        </p:spPr>
      </p:pic>
    </p:spTree>
    <p:extLst>
      <p:ext uri="{BB962C8B-B14F-4D97-AF65-F5344CB8AC3E}">
        <p14:creationId xmlns:p14="http://schemas.microsoft.com/office/powerpoint/2010/main" val="41079221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F4843-CFAD-430E-91AA-CBA0400AADA3}"/>
              </a:ext>
            </a:extLst>
          </p:cNvPr>
          <p:cNvSpPr>
            <a:spLocks noGrp="1"/>
          </p:cNvSpPr>
          <p:nvPr>
            <p:ph type="title"/>
          </p:nvPr>
        </p:nvSpPr>
        <p:spPr/>
        <p:txBody>
          <a:bodyPr/>
          <a:lstStyle/>
          <a:p>
            <a:pPr algn="r"/>
            <a:r>
              <a:rPr lang="fa-IR" dirty="0">
                <a:cs typeface="B Nazanin" panose="00000400000000000000" pitchFamily="2" charset="-78"/>
              </a:rPr>
              <a:t>مرحله سوم:</a:t>
            </a:r>
            <a:endParaRPr lang="en-US" dirty="0">
              <a:cs typeface="B Nazanin" panose="00000400000000000000" pitchFamily="2" charset="-78"/>
            </a:endParaRPr>
          </a:p>
        </p:txBody>
      </p:sp>
      <p:sp>
        <p:nvSpPr>
          <p:cNvPr id="3" name="Content Placeholder 2">
            <a:extLst>
              <a:ext uri="{FF2B5EF4-FFF2-40B4-BE49-F238E27FC236}">
                <a16:creationId xmlns:a16="http://schemas.microsoft.com/office/drawing/2014/main" id="{9D2E1A8D-D5E5-4781-80BB-512C30A93810}"/>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0557E3E5-3FDB-4F1E-A7C7-E728FD93620D}"/>
              </a:ext>
            </a:extLst>
          </p:cNvPr>
          <p:cNvPicPr>
            <a:picLocks noChangeAspect="1"/>
          </p:cNvPicPr>
          <p:nvPr/>
        </p:nvPicPr>
        <p:blipFill>
          <a:blip r:embed="rId2"/>
          <a:stretch>
            <a:fillRect/>
          </a:stretch>
        </p:blipFill>
        <p:spPr>
          <a:xfrm>
            <a:off x="1371600" y="1285407"/>
            <a:ext cx="7038975" cy="4800924"/>
          </a:xfrm>
          <a:prstGeom prst="rect">
            <a:avLst/>
          </a:prstGeom>
        </p:spPr>
      </p:pic>
    </p:spTree>
    <p:extLst>
      <p:ext uri="{BB962C8B-B14F-4D97-AF65-F5344CB8AC3E}">
        <p14:creationId xmlns:p14="http://schemas.microsoft.com/office/powerpoint/2010/main" val="36992853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62FA2-958A-4951-99F8-EA7C901891B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9470611-2CC6-4058-B6DA-39941C75C045}"/>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EC5470F-C88E-4F8F-8D09-677799C02EC0}"/>
              </a:ext>
            </a:extLst>
          </p:cNvPr>
          <p:cNvPicPr>
            <a:picLocks noChangeAspect="1"/>
          </p:cNvPicPr>
          <p:nvPr/>
        </p:nvPicPr>
        <p:blipFill>
          <a:blip r:embed="rId2"/>
          <a:stretch>
            <a:fillRect/>
          </a:stretch>
        </p:blipFill>
        <p:spPr>
          <a:xfrm>
            <a:off x="1141412" y="763587"/>
            <a:ext cx="6515100" cy="3581400"/>
          </a:xfrm>
          <a:prstGeom prst="rect">
            <a:avLst/>
          </a:prstGeom>
        </p:spPr>
      </p:pic>
      <p:pic>
        <p:nvPicPr>
          <p:cNvPr id="7" name="Picture 6">
            <a:extLst>
              <a:ext uri="{FF2B5EF4-FFF2-40B4-BE49-F238E27FC236}">
                <a16:creationId xmlns:a16="http://schemas.microsoft.com/office/drawing/2014/main" id="{4B7EBE32-DF16-4C6B-9A5F-1C8A3C13444E}"/>
              </a:ext>
            </a:extLst>
          </p:cNvPr>
          <p:cNvPicPr>
            <a:picLocks noChangeAspect="1"/>
          </p:cNvPicPr>
          <p:nvPr/>
        </p:nvPicPr>
        <p:blipFill>
          <a:blip r:embed="rId3"/>
          <a:stretch>
            <a:fillRect/>
          </a:stretch>
        </p:blipFill>
        <p:spPr>
          <a:xfrm>
            <a:off x="1141412" y="4724401"/>
            <a:ext cx="8001000" cy="1066800"/>
          </a:xfrm>
          <a:prstGeom prst="rect">
            <a:avLst/>
          </a:prstGeom>
        </p:spPr>
      </p:pic>
    </p:spTree>
    <p:extLst>
      <p:ext uri="{BB962C8B-B14F-4D97-AF65-F5344CB8AC3E}">
        <p14:creationId xmlns:p14="http://schemas.microsoft.com/office/powerpoint/2010/main" val="1948114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3E8A1-96AB-4ABF-9BBF-23BBFACD257A}"/>
              </a:ext>
            </a:extLst>
          </p:cNvPr>
          <p:cNvSpPr>
            <a:spLocks noGrp="1"/>
          </p:cNvSpPr>
          <p:nvPr>
            <p:ph type="title"/>
          </p:nvPr>
        </p:nvSpPr>
        <p:spPr>
          <a:xfrm>
            <a:off x="1141412" y="694718"/>
            <a:ext cx="10014741" cy="1478570"/>
          </a:xfrm>
        </p:spPr>
        <p:txBody>
          <a:bodyPr>
            <a:normAutofit fontScale="90000"/>
          </a:bodyPr>
          <a:lstStyle/>
          <a:p>
            <a:pPr algn="r" rtl="1"/>
            <a:r>
              <a:rPr lang="fa-IR" sz="2000" b="0" i="0" dirty="0">
                <a:solidFill>
                  <a:srgbClr val="000000"/>
                </a:solidFill>
                <a:effectLst/>
                <a:latin typeface="BNazanin"/>
                <a:cs typeface="B Nazanin" panose="00000400000000000000" pitchFamily="2" charset="-78"/>
              </a:rPr>
              <a:t>برای ساده سازی توابع زیر را با استفاده از جدول کارنو به فرم حاصل جمع حاصل ضربها </a:t>
            </a:r>
            <a:r>
              <a:rPr lang="en-US" sz="2000" b="0" i="0" dirty="0">
                <a:solidFill>
                  <a:srgbClr val="000000"/>
                </a:solidFill>
                <a:effectLst/>
                <a:latin typeface="Calibri" panose="020F0502020204030204" pitchFamily="34" charset="0"/>
                <a:cs typeface="B Nazanin" panose="00000400000000000000" pitchFamily="2" charset="-78"/>
              </a:rPr>
              <a:t>SOP</a:t>
            </a:r>
            <a:r>
              <a:rPr lang="fa-IR" sz="2000" b="0" i="0" dirty="0">
                <a:solidFill>
                  <a:srgbClr val="000000"/>
                </a:solidFill>
                <a:effectLst/>
                <a:latin typeface="Calibri" panose="020F0502020204030204" pitchFamily="34" charset="0"/>
                <a:cs typeface="B Nazanin" panose="00000400000000000000" pitchFamily="2" charset="-78"/>
              </a:rPr>
              <a:t> </a:t>
            </a:r>
            <a:r>
              <a:rPr lang="fa-IR" sz="2000" b="0" i="0" dirty="0">
                <a:solidFill>
                  <a:srgbClr val="000000"/>
                </a:solidFill>
                <a:effectLst/>
                <a:latin typeface="BNazanin"/>
                <a:cs typeface="B Nazanin" panose="00000400000000000000" pitchFamily="2" charset="-78"/>
              </a:rPr>
              <a:t>ابتدا ایجاب کننده های اولیه </a:t>
            </a:r>
            <a:r>
              <a:rPr lang="en-US" sz="2000" b="0" i="0" dirty="0">
                <a:solidFill>
                  <a:srgbClr val="000000"/>
                </a:solidFill>
                <a:effectLst/>
                <a:latin typeface="Calibri" panose="020F0502020204030204" pitchFamily="34" charset="0"/>
                <a:cs typeface="B Nazanin" panose="00000400000000000000" pitchFamily="2" charset="-78"/>
              </a:rPr>
              <a:t>PI</a:t>
            </a:r>
            <a:r>
              <a:rPr lang="fa-IR" sz="2000" b="0" i="0" dirty="0">
                <a:solidFill>
                  <a:srgbClr val="000000"/>
                </a:solidFill>
                <a:effectLst/>
                <a:latin typeface="BNazanin"/>
                <a:cs typeface="B Nazanin" panose="00000400000000000000" pitchFamily="2" charset="-78"/>
              </a:rPr>
              <a:t>و ایجاب کننده های اولیه اساسی </a:t>
            </a:r>
            <a:r>
              <a:rPr lang="en-US" sz="2000" b="0" i="0" dirty="0">
                <a:solidFill>
                  <a:srgbClr val="000000"/>
                </a:solidFill>
                <a:effectLst/>
                <a:latin typeface="Calibri" panose="020F0502020204030204" pitchFamily="34" charset="0"/>
                <a:cs typeface="B Nazanin" panose="00000400000000000000" pitchFamily="2" charset="-78"/>
              </a:rPr>
              <a:t>EPI</a:t>
            </a:r>
            <a:r>
              <a:rPr lang="fa-IR" sz="2000" b="0" i="0" dirty="0">
                <a:solidFill>
                  <a:srgbClr val="000000"/>
                </a:solidFill>
                <a:effectLst/>
                <a:latin typeface="BNazanin"/>
                <a:cs typeface="B Nazanin" panose="00000400000000000000" pitchFamily="2" charset="-78"/>
              </a:rPr>
              <a:t>هر یک را بیابید. سپس تابع را با کمترین تعداد گیت توصیف کنید. ( </a:t>
            </a:r>
            <a:r>
              <a:rPr lang="fa-IR" sz="2000" b="0" i="0" dirty="0">
                <a:solidFill>
                  <a:srgbClr val="000000"/>
                </a:solidFill>
                <a:effectLst/>
                <a:latin typeface="Calibri" panose="020F0502020204030204" pitchFamily="34" charset="0"/>
                <a:cs typeface="B Nazanin" panose="00000400000000000000" pitchFamily="2" charset="-78"/>
              </a:rPr>
              <a:t>60</a:t>
            </a:r>
            <a:r>
              <a:rPr lang="fa-IR" sz="2000" b="0" i="0" dirty="0">
                <a:solidFill>
                  <a:srgbClr val="000000"/>
                </a:solidFill>
                <a:effectLst/>
                <a:latin typeface="BNazanin"/>
                <a:cs typeface="B Nazanin" panose="00000400000000000000" pitchFamily="2" charset="-78"/>
              </a:rPr>
              <a:t>نمره)</a:t>
            </a:r>
            <a:r>
              <a:rPr lang="fa-IR" sz="2000" dirty="0">
                <a:cs typeface="B Nazanin" panose="00000400000000000000" pitchFamily="2" charset="-78"/>
              </a:rPr>
              <a:t> </a:t>
            </a:r>
            <a:br>
              <a:rPr lang="fa-IR" sz="2000" dirty="0">
                <a:cs typeface="B Nazanin" panose="00000400000000000000" pitchFamily="2" charset="-78"/>
              </a:rPr>
            </a:br>
            <a:br>
              <a:rPr lang="fa-IR" sz="2000" dirty="0">
                <a:cs typeface="B Nazanin" panose="00000400000000000000" pitchFamily="2" charset="-78"/>
              </a:rPr>
            </a:br>
            <a:r>
              <a:rPr lang="en-US" sz="1800" b="0" i="0" dirty="0">
                <a:solidFill>
                  <a:srgbClr val="000000"/>
                </a:solidFill>
                <a:effectLst/>
                <a:latin typeface="CambriaMath"/>
              </a:rPr>
              <a:t>a) 𝐹(𝑥, 𝑦, 𝑧) = ∑ 𝑚(0,2) + 𝑑(3,5,6)</a:t>
            </a:r>
            <a:r>
              <a:rPr lang="en-US" sz="1100" dirty="0"/>
              <a:t> </a:t>
            </a:r>
            <a:br>
              <a:rPr lang="en-US" sz="1100" dirty="0"/>
            </a:br>
            <a:br>
              <a:rPr lang="fa-IR" sz="2000" dirty="0">
                <a:cs typeface="B Nazanin" panose="00000400000000000000" pitchFamily="2" charset="-78"/>
              </a:rPr>
            </a:br>
            <a:endParaRPr lang="en-US" sz="2000" dirty="0">
              <a:cs typeface="B Nazanin" panose="00000400000000000000" pitchFamily="2" charset="-78"/>
            </a:endParaRPr>
          </a:p>
        </p:txBody>
      </p:sp>
      <p:pic>
        <p:nvPicPr>
          <p:cNvPr id="5" name="Content Placeholder 4">
            <a:extLst>
              <a:ext uri="{FF2B5EF4-FFF2-40B4-BE49-F238E27FC236}">
                <a16:creationId xmlns:a16="http://schemas.microsoft.com/office/drawing/2014/main" id="{1AA3413A-C9E5-4814-9FF5-1151EB26BC88}"/>
              </a:ext>
            </a:extLst>
          </p:cNvPr>
          <p:cNvPicPr>
            <a:picLocks noGrp="1" noChangeAspect="1"/>
          </p:cNvPicPr>
          <p:nvPr>
            <p:ph idx="1"/>
          </p:nvPr>
        </p:nvPicPr>
        <p:blipFill>
          <a:blip r:embed="rId2"/>
          <a:stretch>
            <a:fillRect/>
          </a:stretch>
        </p:blipFill>
        <p:spPr>
          <a:xfrm>
            <a:off x="1035847" y="2173288"/>
            <a:ext cx="10294937" cy="3261390"/>
          </a:xfrm>
        </p:spPr>
      </p:pic>
    </p:spTree>
    <p:extLst>
      <p:ext uri="{BB962C8B-B14F-4D97-AF65-F5344CB8AC3E}">
        <p14:creationId xmlns:p14="http://schemas.microsoft.com/office/powerpoint/2010/main" val="690972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CDD34-7F9C-45BF-A5D9-3F1229155C8A}"/>
              </a:ext>
            </a:extLst>
          </p:cNvPr>
          <p:cNvSpPr>
            <a:spLocks noGrp="1"/>
          </p:cNvSpPr>
          <p:nvPr>
            <p:ph type="title"/>
          </p:nvPr>
        </p:nvSpPr>
        <p:spPr>
          <a:xfrm>
            <a:off x="790575" y="618518"/>
            <a:ext cx="10256836" cy="1478570"/>
          </a:xfrm>
        </p:spPr>
        <p:txBody>
          <a:bodyPr>
            <a:normAutofit/>
          </a:bodyPr>
          <a:lstStyle/>
          <a:p>
            <a:r>
              <a:rPr lang="en-US" sz="2400" b="0" i="0" dirty="0">
                <a:solidFill>
                  <a:srgbClr val="000000"/>
                </a:solidFill>
                <a:effectLst/>
                <a:latin typeface="CambriaMath"/>
              </a:rPr>
              <a:t>b) 𝐹(𝑣, 𝑤, 𝑥, 𝑦, 𝑧) = ∑ 𝑚(0,2,4,7,10,12,13,18,23,26,28,29)</a:t>
            </a:r>
            <a:r>
              <a:rPr lang="en-US" sz="4400" dirty="0"/>
              <a:t> </a:t>
            </a:r>
            <a:br>
              <a:rPr lang="en-US" sz="4400" dirty="0"/>
            </a:br>
            <a:endParaRPr lang="en-US" sz="4400" b="1" dirty="0"/>
          </a:p>
        </p:txBody>
      </p:sp>
      <p:pic>
        <p:nvPicPr>
          <p:cNvPr id="5" name="Content Placeholder 4">
            <a:extLst>
              <a:ext uri="{FF2B5EF4-FFF2-40B4-BE49-F238E27FC236}">
                <a16:creationId xmlns:a16="http://schemas.microsoft.com/office/drawing/2014/main" id="{64D19B56-93FA-47FA-9FAA-1CDB75C95F21}"/>
              </a:ext>
            </a:extLst>
          </p:cNvPr>
          <p:cNvPicPr>
            <a:picLocks noGrp="1" noChangeAspect="1"/>
          </p:cNvPicPr>
          <p:nvPr>
            <p:ph idx="1"/>
          </p:nvPr>
        </p:nvPicPr>
        <p:blipFill>
          <a:blip r:embed="rId2"/>
          <a:stretch>
            <a:fillRect/>
          </a:stretch>
        </p:blipFill>
        <p:spPr>
          <a:xfrm>
            <a:off x="790575" y="2173288"/>
            <a:ext cx="10371136" cy="4066194"/>
          </a:xfrm>
        </p:spPr>
      </p:pic>
    </p:spTree>
    <p:extLst>
      <p:ext uri="{BB962C8B-B14F-4D97-AF65-F5344CB8AC3E}">
        <p14:creationId xmlns:p14="http://schemas.microsoft.com/office/powerpoint/2010/main" val="3239554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919CF-55E7-4D2C-986C-5A08C3E0D3E2}"/>
              </a:ext>
            </a:extLst>
          </p:cNvPr>
          <p:cNvSpPr>
            <a:spLocks noGrp="1"/>
          </p:cNvSpPr>
          <p:nvPr>
            <p:ph type="title"/>
          </p:nvPr>
        </p:nvSpPr>
        <p:spPr>
          <a:xfrm>
            <a:off x="790575" y="618518"/>
            <a:ext cx="10256836" cy="1478570"/>
          </a:xfrm>
        </p:spPr>
        <p:txBody>
          <a:bodyPr>
            <a:normAutofit/>
          </a:bodyPr>
          <a:lstStyle/>
          <a:p>
            <a:r>
              <a:rPr lang="en-US" sz="2400" b="0" i="0" dirty="0">
                <a:solidFill>
                  <a:srgbClr val="000000"/>
                </a:solidFill>
                <a:effectLst/>
                <a:latin typeface="CambriaMath"/>
              </a:rPr>
              <a:t>b) 𝐹(𝑣, 𝑤, 𝑥, 𝑦, 𝑧) = ∑ 𝑚(0,2,4,7,10,12,13,18,23,26,28,29)</a:t>
            </a:r>
            <a:r>
              <a:rPr lang="en-US" sz="4400" dirty="0"/>
              <a:t> </a:t>
            </a:r>
            <a:br>
              <a:rPr lang="en-US" sz="4400" dirty="0"/>
            </a:br>
            <a:endParaRPr lang="en-US" sz="2400" dirty="0"/>
          </a:p>
        </p:txBody>
      </p:sp>
      <p:sp>
        <p:nvSpPr>
          <p:cNvPr id="3" name="Content Placeholder 2">
            <a:extLst>
              <a:ext uri="{FF2B5EF4-FFF2-40B4-BE49-F238E27FC236}">
                <a16:creationId xmlns:a16="http://schemas.microsoft.com/office/drawing/2014/main" id="{02B5C322-927C-4BB3-8063-A5727165F0C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FBD94351-E21F-4660-A145-88ED150FB416}"/>
              </a:ext>
            </a:extLst>
          </p:cNvPr>
          <p:cNvPicPr>
            <a:picLocks noChangeAspect="1"/>
          </p:cNvPicPr>
          <p:nvPr/>
        </p:nvPicPr>
        <p:blipFill>
          <a:blip r:embed="rId2"/>
          <a:stretch>
            <a:fillRect/>
          </a:stretch>
        </p:blipFill>
        <p:spPr>
          <a:xfrm>
            <a:off x="641349" y="2163101"/>
            <a:ext cx="10406062" cy="4076381"/>
          </a:xfrm>
          <a:prstGeom prst="rect">
            <a:avLst/>
          </a:prstGeom>
        </p:spPr>
      </p:pic>
    </p:spTree>
    <p:extLst>
      <p:ext uri="{BB962C8B-B14F-4D97-AF65-F5344CB8AC3E}">
        <p14:creationId xmlns:p14="http://schemas.microsoft.com/office/powerpoint/2010/main" val="66455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014AE-6CDA-49F2-BB00-C41CD51B6A8E}"/>
              </a:ext>
            </a:extLst>
          </p:cNvPr>
          <p:cNvSpPr>
            <a:spLocks noGrp="1"/>
          </p:cNvSpPr>
          <p:nvPr>
            <p:ph type="title"/>
          </p:nvPr>
        </p:nvSpPr>
        <p:spPr>
          <a:xfrm>
            <a:off x="819150" y="618518"/>
            <a:ext cx="10228261" cy="1478570"/>
          </a:xfrm>
        </p:spPr>
        <p:txBody>
          <a:bodyPr>
            <a:normAutofit/>
          </a:bodyPr>
          <a:lstStyle/>
          <a:p>
            <a:r>
              <a:rPr lang="en-US" sz="2000" b="0" i="0" dirty="0">
                <a:solidFill>
                  <a:srgbClr val="000000"/>
                </a:solidFill>
                <a:effectLst/>
                <a:latin typeface="CambriaMath"/>
              </a:rPr>
              <a:t>c) 𝐹(𝑤, 𝑥, 𝑦, 𝑧) = ∏ 𝑀(0,1,2,3,6,9,14)</a:t>
            </a:r>
            <a:r>
              <a:rPr lang="en-US" sz="4000" dirty="0"/>
              <a:t> </a:t>
            </a:r>
          </a:p>
        </p:txBody>
      </p:sp>
      <p:pic>
        <p:nvPicPr>
          <p:cNvPr id="5" name="Content Placeholder 4">
            <a:extLst>
              <a:ext uri="{FF2B5EF4-FFF2-40B4-BE49-F238E27FC236}">
                <a16:creationId xmlns:a16="http://schemas.microsoft.com/office/drawing/2014/main" id="{34921BF4-6844-4293-9B4B-0C5B4C07D41A}"/>
              </a:ext>
            </a:extLst>
          </p:cNvPr>
          <p:cNvPicPr>
            <a:picLocks noGrp="1" noChangeAspect="1"/>
          </p:cNvPicPr>
          <p:nvPr>
            <p:ph idx="1"/>
          </p:nvPr>
        </p:nvPicPr>
        <p:blipFill>
          <a:blip r:embed="rId2"/>
          <a:stretch>
            <a:fillRect/>
          </a:stretch>
        </p:blipFill>
        <p:spPr>
          <a:xfrm>
            <a:off x="819150" y="2249488"/>
            <a:ext cx="10334625" cy="3541712"/>
          </a:xfrm>
        </p:spPr>
      </p:pic>
    </p:spTree>
    <p:extLst>
      <p:ext uri="{BB962C8B-B14F-4D97-AF65-F5344CB8AC3E}">
        <p14:creationId xmlns:p14="http://schemas.microsoft.com/office/powerpoint/2010/main" val="32645377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9B276-8030-48AC-8B4E-68DB039B11C3}"/>
              </a:ext>
            </a:extLst>
          </p:cNvPr>
          <p:cNvSpPr>
            <a:spLocks noGrp="1"/>
          </p:cNvSpPr>
          <p:nvPr>
            <p:ph type="title"/>
          </p:nvPr>
        </p:nvSpPr>
        <p:spPr>
          <a:xfrm>
            <a:off x="760411" y="618518"/>
            <a:ext cx="10287000" cy="1478570"/>
          </a:xfrm>
        </p:spPr>
        <p:txBody>
          <a:bodyPr>
            <a:normAutofit/>
          </a:bodyPr>
          <a:lstStyle/>
          <a:p>
            <a:r>
              <a:rPr lang="en-US" sz="2000" b="0" i="0" dirty="0">
                <a:solidFill>
                  <a:srgbClr val="000000"/>
                </a:solidFill>
                <a:effectLst/>
                <a:latin typeface="CambriaMath"/>
              </a:rPr>
              <a:t>d) 𝐹(𝑤, 𝑥, 𝑦, 𝑧) = ∑ 𝑚(3,7,8,9,12) + 𝑑(2,6,11,14)</a:t>
            </a:r>
            <a:endParaRPr lang="en-US" sz="4000" dirty="0"/>
          </a:p>
        </p:txBody>
      </p:sp>
      <p:sp>
        <p:nvSpPr>
          <p:cNvPr id="3" name="Content Placeholder 2">
            <a:extLst>
              <a:ext uri="{FF2B5EF4-FFF2-40B4-BE49-F238E27FC236}">
                <a16:creationId xmlns:a16="http://schemas.microsoft.com/office/drawing/2014/main" id="{AAD93F32-22DC-4F63-9A83-D53D0B14886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9F4E11AF-D489-4323-88B6-4A7B9F154CA3}"/>
              </a:ext>
            </a:extLst>
          </p:cNvPr>
          <p:cNvPicPr>
            <a:picLocks noChangeAspect="1"/>
          </p:cNvPicPr>
          <p:nvPr/>
        </p:nvPicPr>
        <p:blipFill>
          <a:blip r:embed="rId2"/>
          <a:stretch>
            <a:fillRect/>
          </a:stretch>
        </p:blipFill>
        <p:spPr>
          <a:xfrm>
            <a:off x="847725" y="2249487"/>
            <a:ext cx="10287000" cy="3665538"/>
          </a:xfrm>
          <a:prstGeom prst="rect">
            <a:avLst/>
          </a:prstGeom>
        </p:spPr>
      </p:pic>
    </p:spTree>
    <p:extLst>
      <p:ext uri="{BB962C8B-B14F-4D97-AF65-F5344CB8AC3E}">
        <p14:creationId xmlns:p14="http://schemas.microsoft.com/office/powerpoint/2010/main" val="3723832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F24EC-C62A-4B1D-A58E-FF1067834E68}"/>
              </a:ext>
            </a:extLst>
          </p:cNvPr>
          <p:cNvSpPr>
            <a:spLocks noGrp="1"/>
          </p:cNvSpPr>
          <p:nvPr>
            <p:ph type="title"/>
          </p:nvPr>
        </p:nvSpPr>
        <p:spPr>
          <a:xfrm>
            <a:off x="961230" y="342740"/>
            <a:ext cx="10266361" cy="1478570"/>
          </a:xfrm>
        </p:spPr>
        <p:txBody>
          <a:bodyPr>
            <a:normAutofit/>
          </a:bodyPr>
          <a:lstStyle/>
          <a:p>
            <a:pPr rtl="1"/>
            <a:r>
              <a:rPr lang="fa-IR" sz="2000" dirty="0">
                <a:solidFill>
                  <a:srgbClr val="000000"/>
                </a:solidFill>
                <a:latin typeface="PersianPagerNumber-Regular"/>
                <a:cs typeface="B Nazanin" panose="00000400000000000000" pitchFamily="2" charset="-78"/>
              </a:rPr>
              <a:t>سوال 2 ) </a:t>
            </a:r>
            <a:r>
              <a:rPr lang="fa-IR" sz="2000" b="0" i="0" dirty="0">
                <a:solidFill>
                  <a:srgbClr val="000000"/>
                </a:solidFill>
                <a:effectLst/>
                <a:latin typeface="BNazanin"/>
                <a:cs typeface="B Nazanin" panose="00000400000000000000" pitchFamily="2" charset="-78"/>
              </a:rPr>
              <a:t>تابع زیر را به دو صورت حاصلضرب حاصلجمعها (</a:t>
            </a:r>
            <a:r>
              <a:rPr lang="en-US" sz="2000" b="0" i="0" dirty="0">
                <a:solidFill>
                  <a:srgbClr val="000000"/>
                </a:solidFill>
                <a:effectLst/>
                <a:latin typeface="BNazanin"/>
                <a:cs typeface="B Nazanin" panose="00000400000000000000" pitchFamily="2" charset="-78"/>
              </a:rPr>
              <a:t>POS</a:t>
            </a:r>
            <a:r>
              <a:rPr lang="fa-IR" sz="2000" b="0" i="0" dirty="0">
                <a:solidFill>
                  <a:srgbClr val="000000"/>
                </a:solidFill>
                <a:effectLst/>
                <a:latin typeface="BNazanin"/>
                <a:cs typeface="B Nazanin" panose="00000400000000000000" pitchFamily="2" charset="-78"/>
              </a:rPr>
              <a:t> )</a:t>
            </a:r>
            <a:r>
              <a:rPr lang="en-US" sz="2000" b="0" i="0" dirty="0">
                <a:solidFill>
                  <a:srgbClr val="000000"/>
                </a:solidFill>
                <a:effectLst/>
                <a:latin typeface="CambriaMath"/>
                <a:cs typeface="B Nazanin" panose="00000400000000000000" pitchFamily="2" charset="-78"/>
              </a:rPr>
              <a:t> </a:t>
            </a:r>
            <a:r>
              <a:rPr lang="fa-IR" sz="2000" b="0" i="0" dirty="0">
                <a:solidFill>
                  <a:srgbClr val="000000"/>
                </a:solidFill>
                <a:effectLst/>
                <a:latin typeface="BNazanin"/>
                <a:cs typeface="B Nazanin" panose="00000400000000000000" pitchFamily="2" charset="-78"/>
              </a:rPr>
              <a:t>با</a:t>
            </a:r>
            <a:r>
              <a:rPr lang="fa-IR" sz="2000" dirty="0">
                <a:solidFill>
                  <a:srgbClr val="000000"/>
                </a:solidFill>
                <a:latin typeface="BNazanin"/>
                <a:cs typeface="B Nazanin" panose="00000400000000000000" pitchFamily="2" charset="-78"/>
              </a:rPr>
              <a:t> </a:t>
            </a:r>
            <a:r>
              <a:rPr lang="fa-IR" sz="2000" b="0" i="0" dirty="0">
                <a:solidFill>
                  <a:srgbClr val="000000"/>
                </a:solidFill>
                <a:effectLst/>
                <a:latin typeface="BNazanin"/>
                <a:cs typeface="B Nazanin" panose="00000400000000000000" pitchFamily="2" charset="-78"/>
              </a:rPr>
              <a:t>گیت های پایه و </a:t>
            </a:r>
            <a:r>
              <a:rPr lang="en-US" sz="2000" b="0" i="0" dirty="0">
                <a:solidFill>
                  <a:srgbClr val="000000"/>
                </a:solidFill>
                <a:effectLst/>
                <a:latin typeface="Calibri" panose="020F0502020204030204" pitchFamily="34" charset="0"/>
                <a:cs typeface="B Nazanin" panose="00000400000000000000" pitchFamily="2" charset="-78"/>
              </a:rPr>
              <a:t>NOR-only</a:t>
            </a:r>
            <a:r>
              <a:rPr lang="fa-IR" sz="2000" b="0" i="0" dirty="0">
                <a:solidFill>
                  <a:srgbClr val="000000"/>
                </a:solidFill>
                <a:effectLst/>
                <a:latin typeface="Calibri" panose="020F0502020204030204" pitchFamily="34" charset="0"/>
                <a:cs typeface="B Nazanin" panose="00000400000000000000" pitchFamily="2" charset="-78"/>
              </a:rPr>
              <a:t> </a:t>
            </a:r>
            <a:r>
              <a:rPr lang="fa-IR" sz="2000" b="0" i="0" dirty="0">
                <a:solidFill>
                  <a:srgbClr val="000000"/>
                </a:solidFill>
                <a:effectLst/>
                <a:latin typeface="BNazanin"/>
                <a:cs typeface="B Nazanin" panose="00000400000000000000" pitchFamily="2" charset="-78"/>
              </a:rPr>
              <a:t>پیاده سازی کنید. ( </a:t>
            </a:r>
            <a:r>
              <a:rPr lang="fa-IR" sz="2000" b="0" i="0" dirty="0">
                <a:solidFill>
                  <a:srgbClr val="000000"/>
                </a:solidFill>
                <a:effectLst/>
                <a:latin typeface="Calibri" panose="020F0502020204030204" pitchFamily="34" charset="0"/>
                <a:cs typeface="B Nazanin" panose="00000400000000000000" pitchFamily="2" charset="-78"/>
              </a:rPr>
              <a:t>15</a:t>
            </a:r>
            <a:r>
              <a:rPr lang="fa-IR" sz="2000" b="0" i="0" dirty="0">
                <a:solidFill>
                  <a:srgbClr val="000000"/>
                </a:solidFill>
                <a:effectLst/>
                <a:latin typeface="BNazanin"/>
                <a:cs typeface="B Nazanin" panose="00000400000000000000" pitchFamily="2" charset="-78"/>
              </a:rPr>
              <a:t>نمره)</a:t>
            </a:r>
            <a:r>
              <a:rPr lang="fa-IR" sz="4000" dirty="0">
                <a:cs typeface="B Nazanin" panose="00000400000000000000" pitchFamily="2" charset="-78"/>
              </a:rPr>
              <a:t> </a:t>
            </a:r>
            <a:br>
              <a:rPr lang="fa-IR" sz="4000" dirty="0">
                <a:cs typeface="B Nazanin" panose="00000400000000000000" pitchFamily="2" charset="-78"/>
              </a:rPr>
            </a:br>
            <a:r>
              <a:rPr lang="en-US" sz="2000" b="0" i="0" dirty="0">
                <a:solidFill>
                  <a:srgbClr val="000000"/>
                </a:solidFill>
                <a:effectLst/>
                <a:latin typeface="CambriaMath"/>
                <a:cs typeface="B Nazanin" panose="00000400000000000000" pitchFamily="2" charset="-78"/>
              </a:rPr>
              <a:t>𝑓(𝑥, 𝑦, 𝑧) = ∑ 𝑚(0,1,5,7</a:t>
            </a:r>
            <a:r>
              <a:rPr lang="en-US" sz="2000" dirty="0">
                <a:solidFill>
                  <a:srgbClr val="000000"/>
                </a:solidFill>
                <a:latin typeface="CambriaMath"/>
                <a:cs typeface="B Nazanin" panose="00000400000000000000" pitchFamily="2" charset="-78"/>
              </a:rPr>
              <a:t>)</a:t>
            </a:r>
            <a:r>
              <a:rPr lang="en-US" sz="4000" dirty="0">
                <a:cs typeface="B Nazanin" panose="00000400000000000000" pitchFamily="2" charset="-78"/>
              </a:rPr>
              <a:t> </a:t>
            </a:r>
          </a:p>
        </p:txBody>
      </p:sp>
      <p:sp>
        <p:nvSpPr>
          <p:cNvPr id="3" name="Content Placeholder 2">
            <a:extLst>
              <a:ext uri="{FF2B5EF4-FFF2-40B4-BE49-F238E27FC236}">
                <a16:creationId xmlns:a16="http://schemas.microsoft.com/office/drawing/2014/main" id="{4A1E0C4E-B7F8-4E77-AA8D-CA19835BBDAA}"/>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EC94318-251E-4449-93F4-1A1C9BA761A1}"/>
              </a:ext>
            </a:extLst>
          </p:cNvPr>
          <p:cNvPicPr>
            <a:picLocks noChangeAspect="1"/>
          </p:cNvPicPr>
          <p:nvPr/>
        </p:nvPicPr>
        <p:blipFill>
          <a:blip r:embed="rId2"/>
          <a:stretch>
            <a:fillRect/>
          </a:stretch>
        </p:blipFill>
        <p:spPr>
          <a:xfrm>
            <a:off x="703261" y="1821310"/>
            <a:ext cx="10344150" cy="4798566"/>
          </a:xfrm>
          <a:prstGeom prst="rect">
            <a:avLst/>
          </a:prstGeom>
        </p:spPr>
      </p:pic>
    </p:spTree>
    <p:extLst>
      <p:ext uri="{BB962C8B-B14F-4D97-AF65-F5344CB8AC3E}">
        <p14:creationId xmlns:p14="http://schemas.microsoft.com/office/powerpoint/2010/main" val="2643700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26A42-3044-492D-B682-00B80B85FC7D}"/>
              </a:ext>
            </a:extLst>
          </p:cNvPr>
          <p:cNvSpPr>
            <a:spLocks noGrp="1"/>
          </p:cNvSpPr>
          <p:nvPr>
            <p:ph type="title"/>
          </p:nvPr>
        </p:nvSpPr>
        <p:spPr/>
        <p:txBody>
          <a:bodyPr>
            <a:normAutofit/>
          </a:bodyPr>
          <a:lstStyle/>
          <a:p>
            <a:pPr algn="r" rtl="1"/>
            <a:r>
              <a:rPr lang="fa-IR" sz="2000" b="0" i="0" dirty="0">
                <a:solidFill>
                  <a:srgbClr val="000000"/>
                </a:solidFill>
                <a:effectLst/>
                <a:latin typeface="PersianPagerNumber-Regular"/>
                <a:cs typeface="B Nazanin" panose="00000400000000000000" pitchFamily="2" charset="-78"/>
              </a:rPr>
              <a:t>3</a:t>
            </a:r>
            <a:r>
              <a:rPr lang="en-US" sz="2000" b="0" i="0" dirty="0">
                <a:solidFill>
                  <a:srgbClr val="000000"/>
                </a:solidFill>
                <a:effectLst/>
                <a:latin typeface="PersianPagerNumber-Regular"/>
                <a:cs typeface="B Nazanin" panose="00000400000000000000" pitchFamily="2" charset="-78"/>
              </a:rPr>
              <a:t>. </a:t>
            </a:r>
            <a:r>
              <a:rPr lang="fa-IR" sz="2000" b="0" i="0" dirty="0">
                <a:solidFill>
                  <a:srgbClr val="000000"/>
                </a:solidFill>
                <a:effectLst/>
                <a:latin typeface="BNazanin"/>
                <a:cs typeface="B Nazanin" panose="00000400000000000000" pitchFamily="2" charset="-78"/>
              </a:rPr>
              <a:t>تابع معادل با مدار شکل زیر را با استفاده از تبدیل مدار </a:t>
            </a:r>
            <a:r>
              <a:rPr lang="en-US" sz="2000" b="0" i="0" dirty="0">
                <a:solidFill>
                  <a:srgbClr val="000000"/>
                </a:solidFill>
                <a:effectLst/>
                <a:latin typeface="CambriaMath"/>
                <a:cs typeface="B Nazanin" panose="00000400000000000000" pitchFamily="2" charset="-78"/>
              </a:rPr>
              <a:t>NAND-only</a:t>
            </a:r>
            <a:r>
              <a:rPr lang="fa-IR" sz="2000" b="0" i="0" dirty="0">
                <a:solidFill>
                  <a:srgbClr val="000000"/>
                </a:solidFill>
                <a:effectLst/>
                <a:latin typeface="BNazanin"/>
                <a:cs typeface="B Nazanin" panose="00000400000000000000" pitchFamily="2" charset="-78"/>
              </a:rPr>
              <a:t>به مدار ،</a:t>
            </a:r>
            <a:r>
              <a:rPr lang="en-US" sz="2000" b="0" i="0" dirty="0">
                <a:solidFill>
                  <a:srgbClr val="000000"/>
                </a:solidFill>
                <a:effectLst/>
                <a:latin typeface="CambriaMath"/>
                <a:cs typeface="B Nazanin" panose="00000400000000000000" pitchFamily="2" charset="-78"/>
              </a:rPr>
              <a:t>AND-Or</a:t>
            </a:r>
            <a:r>
              <a:rPr lang="fa-IR" sz="2000" b="0" i="0" dirty="0">
                <a:solidFill>
                  <a:srgbClr val="000000"/>
                </a:solidFill>
                <a:effectLst/>
                <a:latin typeface="BNazanin"/>
                <a:cs typeface="B Nazanin" panose="00000400000000000000" pitchFamily="2" charset="-78"/>
              </a:rPr>
              <a:t>به</a:t>
            </a:r>
            <a:r>
              <a:rPr lang="en-US" sz="2000" b="0" i="0" dirty="0">
                <a:solidFill>
                  <a:srgbClr val="000000"/>
                </a:solidFill>
                <a:effectLst/>
                <a:latin typeface="BNazanin"/>
                <a:cs typeface="B Nazanin" panose="00000400000000000000" pitchFamily="2" charset="-78"/>
              </a:rPr>
              <a:t> </a:t>
            </a:r>
            <a:r>
              <a:rPr lang="fa-IR" sz="2000" b="0" i="0" dirty="0">
                <a:solidFill>
                  <a:srgbClr val="000000"/>
                </a:solidFill>
                <a:effectLst/>
                <a:latin typeface="BNazanin"/>
                <a:cs typeface="B Nazanin" panose="00000400000000000000" pitchFamily="2" charset="-78"/>
              </a:rPr>
              <a:t>صورت حاصلجمع حاصلضربها بدست آورید. </a:t>
            </a:r>
            <a:br>
              <a:rPr lang="fa-IR" sz="4000" dirty="0">
                <a:cs typeface="B Nazanin" panose="00000400000000000000" pitchFamily="2" charset="-78"/>
              </a:rPr>
            </a:br>
            <a:endParaRPr lang="en-US" sz="4000" dirty="0">
              <a:cs typeface="B Nazanin" panose="00000400000000000000" pitchFamily="2" charset="-78"/>
            </a:endParaRPr>
          </a:p>
        </p:txBody>
      </p:sp>
      <p:sp>
        <p:nvSpPr>
          <p:cNvPr id="3" name="Content Placeholder 2">
            <a:extLst>
              <a:ext uri="{FF2B5EF4-FFF2-40B4-BE49-F238E27FC236}">
                <a16:creationId xmlns:a16="http://schemas.microsoft.com/office/drawing/2014/main" id="{0DABC7FF-0737-490B-9E97-A82ADF15902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231A3783-C4A3-439A-B96E-6D9AB35CF4CC}"/>
              </a:ext>
            </a:extLst>
          </p:cNvPr>
          <p:cNvPicPr>
            <a:picLocks noChangeAspect="1"/>
          </p:cNvPicPr>
          <p:nvPr/>
        </p:nvPicPr>
        <p:blipFill>
          <a:blip r:embed="rId2"/>
          <a:stretch>
            <a:fillRect/>
          </a:stretch>
        </p:blipFill>
        <p:spPr>
          <a:xfrm>
            <a:off x="646328" y="1922034"/>
            <a:ext cx="5249647" cy="4361656"/>
          </a:xfrm>
          <a:prstGeom prst="rect">
            <a:avLst/>
          </a:prstGeom>
        </p:spPr>
      </p:pic>
      <p:pic>
        <p:nvPicPr>
          <p:cNvPr id="7" name="Picture 6">
            <a:extLst>
              <a:ext uri="{FF2B5EF4-FFF2-40B4-BE49-F238E27FC236}">
                <a16:creationId xmlns:a16="http://schemas.microsoft.com/office/drawing/2014/main" id="{0827E851-F396-4F50-B631-E44E84A2970B}"/>
              </a:ext>
            </a:extLst>
          </p:cNvPr>
          <p:cNvPicPr>
            <a:picLocks noChangeAspect="1"/>
          </p:cNvPicPr>
          <p:nvPr/>
        </p:nvPicPr>
        <p:blipFill>
          <a:blip r:embed="rId3"/>
          <a:stretch>
            <a:fillRect/>
          </a:stretch>
        </p:blipFill>
        <p:spPr>
          <a:xfrm>
            <a:off x="6094411" y="1922034"/>
            <a:ext cx="5249647" cy="4339552"/>
          </a:xfrm>
          <a:prstGeom prst="rect">
            <a:avLst/>
          </a:prstGeom>
        </p:spPr>
      </p:pic>
    </p:spTree>
    <p:extLst>
      <p:ext uri="{BB962C8B-B14F-4D97-AF65-F5344CB8AC3E}">
        <p14:creationId xmlns:p14="http://schemas.microsoft.com/office/powerpoint/2010/main" val="2608924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765D5-F1C9-4F18-9279-05CA3433DD7E}"/>
              </a:ext>
            </a:extLst>
          </p:cNvPr>
          <p:cNvSpPr>
            <a:spLocks noGrp="1"/>
          </p:cNvSpPr>
          <p:nvPr>
            <p:ph type="title"/>
          </p:nvPr>
        </p:nvSpPr>
        <p:spPr/>
        <p:txBody>
          <a:bodyPr>
            <a:normAutofit/>
          </a:bodyPr>
          <a:lstStyle/>
          <a:p>
            <a:pPr algn="r" rtl="1"/>
            <a:r>
              <a:rPr lang="fa-IR" sz="1800" b="0" i="0" dirty="0">
                <a:solidFill>
                  <a:srgbClr val="000000"/>
                </a:solidFill>
                <a:effectLst/>
                <a:latin typeface="BNazanin"/>
                <a:cs typeface="B Nazanin" panose="00000400000000000000" pitchFamily="2" charset="-78"/>
              </a:rPr>
              <a:t>سوال 4. فرض کنید در مدار زیر ورودی ها برای مدت طولانی در وضعیت </a:t>
            </a:r>
            <a:r>
              <a:rPr lang="fa-IR" sz="1800" b="0" i="0" dirty="0">
                <a:solidFill>
                  <a:srgbClr val="000000"/>
                </a:solidFill>
                <a:effectLst/>
                <a:latin typeface="Calibri" panose="020F0502020204030204" pitchFamily="34" charset="0"/>
                <a:cs typeface="B Nazanin" panose="00000400000000000000" pitchFamily="2" charset="-78"/>
              </a:rPr>
              <a:t>1</a:t>
            </a:r>
            <a:r>
              <a:rPr lang="fa-IR" sz="1800" b="0" i="0" dirty="0">
                <a:solidFill>
                  <a:srgbClr val="000000"/>
                </a:solidFill>
                <a:effectLst/>
                <a:latin typeface="BNazanin"/>
                <a:cs typeface="B Nazanin" panose="00000400000000000000" pitchFamily="2" charset="-78"/>
              </a:rPr>
              <a:t>بوده اند. در زمان </a:t>
            </a:r>
            <a:r>
              <a:rPr lang="en-US" sz="1800" b="0" i="0" dirty="0">
                <a:solidFill>
                  <a:srgbClr val="000000"/>
                </a:solidFill>
                <a:effectLst/>
                <a:latin typeface="Calibri" panose="020F0502020204030204" pitchFamily="34" charset="0"/>
                <a:cs typeface="B Nazanin" panose="00000400000000000000" pitchFamily="2" charset="-78"/>
              </a:rPr>
              <a:t>t=0</a:t>
            </a:r>
            <a:r>
              <a:rPr lang="fa-IR" sz="1800" b="0" i="0" dirty="0">
                <a:solidFill>
                  <a:srgbClr val="000000"/>
                </a:solidFill>
                <a:effectLst/>
                <a:latin typeface="BNazanin"/>
                <a:cs typeface="B Nazanin" panose="00000400000000000000" pitchFamily="2" charset="-78"/>
              </a:rPr>
              <a:t>ورودی </a:t>
            </a:r>
            <a:r>
              <a:rPr lang="en-US" sz="1800" b="0" i="0" dirty="0">
                <a:solidFill>
                  <a:srgbClr val="000000"/>
                </a:solidFill>
                <a:effectLst/>
                <a:latin typeface="Calibri" panose="020F0502020204030204" pitchFamily="34" charset="0"/>
                <a:cs typeface="B Nazanin" panose="00000400000000000000" pitchFamily="2" charset="-78"/>
              </a:rPr>
              <a:t>x</a:t>
            </a:r>
            <a:r>
              <a:rPr lang="fa-IR" sz="1800" b="0" i="0" dirty="0">
                <a:solidFill>
                  <a:srgbClr val="000000"/>
                </a:solidFill>
                <a:effectLst/>
                <a:latin typeface="Calibri" panose="020F0502020204030204" pitchFamily="34" charset="0"/>
                <a:cs typeface="B Nazanin" panose="00000400000000000000" pitchFamily="2" charset="-78"/>
              </a:rPr>
              <a:t> </a:t>
            </a:r>
            <a:r>
              <a:rPr lang="fa-IR" sz="1800" b="0" i="0" dirty="0">
                <a:solidFill>
                  <a:srgbClr val="000000"/>
                </a:solidFill>
                <a:effectLst/>
                <a:latin typeface="BNazanin"/>
                <a:cs typeface="B Nazanin" panose="00000400000000000000" pitchFamily="2" charset="-78"/>
              </a:rPr>
              <a:t>از</a:t>
            </a:r>
            <a:r>
              <a:rPr lang="fa-IR" sz="1800" b="0" i="0" dirty="0">
                <a:solidFill>
                  <a:srgbClr val="000000"/>
                </a:solidFill>
                <a:effectLst/>
                <a:latin typeface="Calibri" panose="020F0502020204030204" pitchFamily="34" charset="0"/>
                <a:cs typeface="B Nazanin" panose="00000400000000000000" pitchFamily="2" charset="-78"/>
              </a:rPr>
              <a:t>1</a:t>
            </a:r>
            <a:r>
              <a:rPr lang="fa-IR" sz="1800" b="0" i="0" dirty="0">
                <a:solidFill>
                  <a:srgbClr val="000000"/>
                </a:solidFill>
                <a:effectLst/>
                <a:latin typeface="BNazanin"/>
                <a:cs typeface="B Nazanin" panose="00000400000000000000" pitchFamily="2" charset="-78"/>
              </a:rPr>
              <a:t>به </a:t>
            </a:r>
            <a:r>
              <a:rPr lang="fa-IR" sz="1800" b="0" i="0" dirty="0">
                <a:solidFill>
                  <a:srgbClr val="000000"/>
                </a:solidFill>
                <a:effectLst/>
                <a:latin typeface="Calibri" panose="020F0502020204030204" pitchFamily="34" charset="0"/>
                <a:cs typeface="B Nazanin" panose="00000400000000000000" pitchFamily="2" charset="-78"/>
              </a:rPr>
              <a:t>0 </a:t>
            </a:r>
            <a:r>
              <a:rPr lang="fa-IR" sz="1800" b="0" i="0" dirty="0">
                <a:solidFill>
                  <a:srgbClr val="000000"/>
                </a:solidFill>
                <a:effectLst/>
                <a:latin typeface="BNazanin"/>
                <a:cs typeface="B Nazanin" panose="00000400000000000000" pitchFamily="2" charset="-78"/>
              </a:rPr>
              <a:t>تغییر میکند و </a:t>
            </a:r>
            <a:r>
              <a:rPr lang="fa-IR" sz="1800" b="0" i="0" dirty="0">
                <a:solidFill>
                  <a:srgbClr val="000000"/>
                </a:solidFill>
                <a:effectLst/>
                <a:latin typeface="Calibri" panose="020F0502020204030204" pitchFamily="34" charset="0"/>
                <a:cs typeface="B Nazanin" panose="00000400000000000000" pitchFamily="2" charset="-78"/>
              </a:rPr>
              <a:t>2</a:t>
            </a:r>
            <a:r>
              <a:rPr lang="fa-IR" sz="1800" b="0" i="0" dirty="0">
                <a:solidFill>
                  <a:srgbClr val="000000"/>
                </a:solidFill>
                <a:effectLst/>
                <a:latin typeface="BNazanin"/>
                <a:cs typeface="B Nazanin" panose="00000400000000000000" pitchFamily="2" charset="-78"/>
              </a:rPr>
              <a:t>نانوثانیه بعد ورودی </a:t>
            </a:r>
            <a:r>
              <a:rPr lang="en-US" sz="1800" b="0" i="0" dirty="0">
                <a:solidFill>
                  <a:srgbClr val="000000"/>
                </a:solidFill>
                <a:effectLst/>
                <a:latin typeface="Calibri" panose="020F0502020204030204" pitchFamily="34" charset="0"/>
                <a:cs typeface="B Nazanin" panose="00000400000000000000" pitchFamily="2" charset="-78"/>
              </a:rPr>
              <a:t>y</a:t>
            </a:r>
            <a:r>
              <a:rPr lang="fa-IR" sz="1800" b="0" i="0" dirty="0">
                <a:solidFill>
                  <a:srgbClr val="000000"/>
                </a:solidFill>
                <a:effectLst/>
                <a:latin typeface="BNazanin"/>
                <a:cs typeface="B Nazanin" panose="00000400000000000000" pitchFamily="2" charset="-78"/>
              </a:rPr>
              <a:t>نیز از </a:t>
            </a:r>
            <a:r>
              <a:rPr lang="fa-IR" sz="1800" b="0" i="0" dirty="0">
                <a:solidFill>
                  <a:srgbClr val="000000"/>
                </a:solidFill>
                <a:effectLst/>
                <a:latin typeface="Calibri" panose="020F0502020204030204" pitchFamily="34" charset="0"/>
                <a:cs typeface="B Nazanin" panose="00000400000000000000" pitchFamily="2" charset="-78"/>
              </a:rPr>
              <a:t>1</a:t>
            </a:r>
            <a:r>
              <a:rPr lang="fa-IR" sz="1800" b="0" i="0" dirty="0">
                <a:solidFill>
                  <a:srgbClr val="000000"/>
                </a:solidFill>
                <a:effectLst/>
                <a:latin typeface="BNazanin"/>
                <a:cs typeface="B Nazanin" panose="00000400000000000000" pitchFamily="2" charset="-78"/>
              </a:rPr>
              <a:t>به </a:t>
            </a:r>
            <a:r>
              <a:rPr lang="fa-IR" sz="1800" b="0" i="0" dirty="0">
                <a:solidFill>
                  <a:srgbClr val="000000"/>
                </a:solidFill>
                <a:effectLst/>
                <a:latin typeface="Calibri" panose="020F0502020204030204" pitchFamily="34" charset="0"/>
                <a:cs typeface="B Nazanin" panose="00000400000000000000" pitchFamily="2" charset="-78"/>
              </a:rPr>
              <a:t>0</a:t>
            </a:r>
            <a:r>
              <a:rPr lang="fa-IR" sz="1800" b="0" i="0" dirty="0">
                <a:solidFill>
                  <a:srgbClr val="000000"/>
                </a:solidFill>
                <a:effectLst/>
                <a:latin typeface="BNazanin"/>
                <a:cs typeface="B Nazanin" panose="00000400000000000000" pitchFamily="2" charset="-78"/>
              </a:rPr>
              <a:t>میرود. شکل موج خروجی را رسم کنید و تاخیر مدار را بدست آورید.</a:t>
            </a:r>
            <a:r>
              <a:rPr lang="fa-IR" dirty="0">
                <a:cs typeface="B Nazanin" panose="00000400000000000000" pitchFamily="2" charset="-78"/>
              </a:rPr>
              <a:t> </a:t>
            </a:r>
            <a:endParaRPr lang="en-US" dirty="0">
              <a:cs typeface="B Nazanin" panose="00000400000000000000" pitchFamily="2" charset="-78"/>
            </a:endParaRPr>
          </a:p>
        </p:txBody>
      </p:sp>
      <p:sp>
        <p:nvSpPr>
          <p:cNvPr id="3" name="Content Placeholder 2">
            <a:extLst>
              <a:ext uri="{FF2B5EF4-FFF2-40B4-BE49-F238E27FC236}">
                <a16:creationId xmlns:a16="http://schemas.microsoft.com/office/drawing/2014/main" id="{B1695C30-0ADD-4FAA-838D-00B9D23C0FEE}"/>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E537F16F-44E4-4643-BE39-499898B8F32D}"/>
              </a:ext>
            </a:extLst>
          </p:cNvPr>
          <p:cNvPicPr>
            <a:picLocks noChangeAspect="1"/>
          </p:cNvPicPr>
          <p:nvPr/>
        </p:nvPicPr>
        <p:blipFill>
          <a:blip r:embed="rId2"/>
          <a:stretch>
            <a:fillRect/>
          </a:stretch>
        </p:blipFill>
        <p:spPr>
          <a:xfrm>
            <a:off x="795338" y="2257238"/>
            <a:ext cx="10406062" cy="3541714"/>
          </a:xfrm>
          <a:prstGeom prst="rect">
            <a:avLst/>
          </a:prstGeom>
        </p:spPr>
      </p:pic>
    </p:spTree>
    <p:extLst>
      <p:ext uri="{BB962C8B-B14F-4D97-AF65-F5344CB8AC3E}">
        <p14:creationId xmlns:p14="http://schemas.microsoft.com/office/powerpoint/2010/main" val="347253174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58</TotalTime>
  <Words>486</Words>
  <Application>Microsoft Office PowerPoint</Application>
  <PresentationFormat>Widescreen</PresentationFormat>
  <Paragraphs>20</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BNazanin</vt:lpstr>
      <vt:lpstr>Calibri</vt:lpstr>
      <vt:lpstr>CambriaMath</vt:lpstr>
      <vt:lpstr>PersianPagerNumber-Regular</vt:lpstr>
      <vt:lpstr>Tw Cen MT</vt:lpstr>
      <vt:lpstr>Circuit</vt:lpstr>
      <vt:lpstr>حل تمرین سری پنجم         </vt:lpstr>
      <vt:lpstr>برای ساده سازی توابع زیر را با استفاده از جدول کارنو به فرم حاصل جمع حاصل ضربها SOP ابتدا ایجاب کننده های اولیه PIو ایجاب کننده های اولیه اساسی EPIهر یک را بیابید. سپس تابع را با کمترین تعداد گیت توصیف کنید. ( 60نمره)   a) 𝐹(𝑥, 𝑦, 𝑧) = ∑ 𝑚(0,2) + 𝑑(3,5,6)   </vt:lpstr>
      <vt:lpstr>b) 𝐹(𝑣, 𝑤, 𝑥, 𝑦, 𝑧) = ∑ 𝑚(0,2,4,7,10,12,13,18,23,26,28,29)  </vt:lpstr>
      <vt:lpstr>b) 𝐹(𝑣, 𝑤, 𝑥, 𝑦, 𝑧) = ∑ 𝑚(0,2,4,7,10,12,13,18,23,26,28,29)  </vt:lpstr>
      <vt:lpstr>c) 𝐹(𝑤, 𝑥, 𝑦, 𝑧) = ∏ 𝑀(0,1,2,3,6,9,14) </vt:lpstr>
      <vt:lpstr>d) 𝐹(𝑤, 𝑥, 𝑦, 𝑧) = ∑ 𝑚(3,7,8,9,12) + 𝑑(2,6,11,14)</vt:lpstr>
      <vt:lpstr>سوال 2 ) تابع زیر را به دو صورت حاصلضرب حاصلجمعها (POS ) با گیت های پایه و NOR-only پیاده سازی کنید. ( 15نمره)  𝑓(𝑥, 𝑦, 𝑧) = ∑ 𝑚(0,1,5,7) </vt:lpstr>
      <vt:lpstr>3. تابع معادل با مدار شکل زیر را با استفاده از تبدیل مدار NAND-onlyبه مدار ،AND-Orبه صورت حاصلجمع حاصلضربها بدست آورید.  </vt:lpstr>
      <vt:lpstr>سوال 4. فرض کنید در مدار زیر ورودی ها برای مدت طولانی در وضعیت 1بوده اند. در زمان t=0ورودی x از1به 0 تغییر میکند و 2نانوثانیه بعد ورودی yنیز از 1به 0میرود. شکل موج خروجی را رسم کنید و تاخیر مدار را بدست آورید. </vt:lpstr>
      <vt:lpstr>سوال 4. فرض کنید در مدار زیر ورودی ها برای مدت طولانی در وضعیت 1بوده اند. در زمان t=0ورودی x از1به 0 تغییر میکند و 2نانوثانیه بعد ورودی yنیز از 1به 0میرود. شکل موج خروجی را رسم کنید و تاخیر مدار را بدست آورید. </vt:lpstr>
      <vt:lpstr>5. در مدار شکل زیر تاخیر گیتهای 1و 2و 3به ترتیب 3𝑡, 2𝑡, 1𝑡میباشد، 1 𝑡 ∆ &gt; 2𝑡 ∆ &gt; 3𝑡 ∆ و 1𝑡∆= 2 𝑡 ∆2 است. مقدار ورودی zهمیشه 1است و مقدار ورودی yدر زمان 1𝑡برابر 1 می گردد. حال اگر ورودی xدر زمان (2𝑡 &gt; 1𝑡) برابر 1شود، دیاگرام زمانی بیانگر وضعیت خروجی  fرا رسم کنید  </vt:lpstr>
      <vt:lpstr>روش کوئین مک کلاسکی</vt:lpstr>
      <vt:lpstr>مثال :تابع داده شده را ساده کنید. f(a,b,c,d)=∑(2,4,6,8,9,10,12,13,15)</vt:lpstr>
      <vt:lpstr>مرحله اول:</vt:lpstr>
      <vt:lpstr>مرحله دوم:</vt:lpstr>
      <vt:lpstr>مرحله سوم:</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حل تمرین سری پنجم         </dc:title>
  <dc:creator>Yeganeh Kordi</dc:creator>
  <cp:lastModifiedBy>Yeganeh Kordi</cp:lastModifiedBy>
  <cp:revision>1</cp:revision>
  <dcterms:created xsi:type="dcterms:W3CDTF">2020-11-03T20:30:34Z</dcterms:created>
  <dcterms:modified xsi:type="dcterms:W3CDTF">2020-11-03T21:28:41Z</dcterms:modified>
</cp:coreProperties>
</file>

<file path=docProps/thumbnail.jpeg>
</file>